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Relationship Id="rId4" Type="http://schemas.openxmlformats.org/officeDocument/2006/relationships/custom-properties" Target="docProps/custom.xml" 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2192000" cy="6858000"/>
  <p:notesSz cx="6858000" cy="12192000"/>
  <p:embeddedFontLst>
    <p:embeddedFont>
      <p:font typeface="Quattrocento Sans" charset="-122" pitchFamily="34"/>
      <p:regular r:id="rId31"/>
    </p:embeddedFont>
    <p:embeddedFont>
      <p:font typeface="Hedvig Letters Sans" charset="-122" pitchFamily="34"/>
      <p:regular r:id="rId32"/>
    </p:embeddedFont>
    <p:embeddedFont>
      <p:font typeface="Liter" charset="-122" pitchFamily="34"/>
      <p:regular r:id="rId3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31" Type="http://schemas.openxmlformats.org/officeDocument/2006/relationships/font" Target="fonts/font1.fntdata"/><Relationship Id="rId32" Type="http://schemas.openxmlformats.org/officeDocument/2006/relationships/font" Target="fonts/font2.fntdata"/><Relationship Id="rId33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73ed73fe0f580e0cf8bc40e62595954cbf0aa739.jpg">    </p:cNvPr>
          <p:cNvPicPr>
            <a:picLocks noChangeAspect="1"/>
          </p:cNvPicPr>
          <p:nvPr/>
        </p:nvPicPr>
        <p:blipFill>
          <a:blip r:embed="rId1">
            <a:alphaModFix amt="40000"/>
          </a:blip>
          <a:srcRect l="0" r="0" t="821" b="82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B">
                  <a:alpha val="80000"/>
                </a:srgbClr>
              </a:gs>
              <a:gs pos="50000">
                <a:srgbClr val="0A0A0B">
                  <a:alpha val="6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386953" y="1590787"/>
            <a:ext cx="3117056" cy="507206"/>
          </a:xfrm>
          <a:custGeom>
            <a:avLst/>
            <a:gdLst/>
            <a:ahLst/>
            <a:cxnLst/>
            <a:rect l="l" t="t" r="r" b="b"/>
            <a:pathLst>
              <a:path w="3117056" h="507206">
                <a:moveTo>
                  <a:pt x="253603" y="0"/>
                </a:moveTo>
                <a:lnTo>
                  <a:pt x="2863453" y="0"/>
                </a:lnTo>
                <a:cubicBezTo>
                  <a:pt x="3003420" y="0"/>
                  <a:pt x="3117056" y="113636"/>
                  <a:pt x="3117056" y="253603"/>
                </a:cubicBezTo>
                <a:lnTo>
                  <a:pt x="3117056" y="253603"/>
                </a:lnTo>
                <a:cubicBezTo>
                  <a:pt x="3117056" y="393570"/>
                  <a:pt x="3003420" y="507206"/>
                  <a:pt x="2863453" y="507206"/>
                </a:cubicBezTo>
                <a:lnTo>
                  <a:pt x="253603" y="507206"/>
                </a:lnTo>
                <a:cubicBezTo>
                  <a:pt x="113636" y="507206"/>
                  <a:pt x="0" y="393570"/>
                  <a:pt x="0" y="253603"/>
                </a:cubicBezTo>
                <a:lnTo>
                  <a:pt x="0" y="253603"/>
                </a:lnTo>
                <a:cubicBezTo>
                  <a:pt x="0" y="113636"/>
                  <a:pt x="113636" y="0"/>
                  <a:pt x="253603" y="0"/>
                </a:cubicBezTo>
                <a:close/>
              </a:path>
            </a:pathLst>
          </a:custGeom>
          <a:solidFill>
            <a:srgbClr val="6AFFAF">
              <a:alpha val="10196"/>
            </a:srgbClr>
          </a:solidFill>
          <a:ln w="15875">
            <a:solidFill>
              <a:srgbClr val="6AFFAF">
                <a:alpha val="30196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1357" y="1710965"/>
            <a:ext cx="27336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spc="135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HET OPKOMENDE FENOMEEN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81000" y="2241910"/>
            <a:ext cx="1609316" cy="122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De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381000" y="3156272"/>
            <a:ext cx="5818175" cy="1226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7200" b="1" dirty="0">
                <a:solidFill>
                  <a:srgbClr val="6AFFA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AI-Economie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381000" y="4542048"/>
            <a:ext cx="7458075" cy="466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2250" dirty="0">
                <a:solidFill>
                  <a:srgbClr val="E4E2DD">
                    <a:alpha val="8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Het Opkomende Fenomeen dat de Wereld Transformeert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81000" y="6338776"/>
            <a:ext cx="5200650" cy="9525"/>
          </a:xfrm>
          <a:custGeom>
            <a:avLst/>
            <a:gdLst/>
            <a:ahLst/>
            <a:cxnLst/>
            <a:rect l="l" t="t" r="r" b="b"/>
            <a:pathLst>
              <a:path w="5200650" h="9525">
                <a:moveTo>
                  <a:pt x="0" y="0"/>
                </a:moveTo>
                <a:lnTo>
                  <a:pt x="5200650" y="0"/>
                </a:lnTo>
                <a:lnTo>
                  <a:pt x="520065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6AFFAF">
              <a:alpha val="30196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5889873" y="6210226"/>
            <a:ext cx="495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spc="68" kern="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2025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606853" y="6338776"/>
            <a:ext cx="5200650" cy="9525"/>
          </a:xfrm>
          <a:custGeom>
            <a:avLst/>
            <a:gdLst/>
            <a:ahLst/>
            <a:cxnLst/>
            <a:rect l="l" t="t" r="r" b="b"/>
            <a:pathLst>
              <a:path w="5200650" h="9525">
                <a:moveTo>
                  <a:pt x="0" y="0"/>
                </a:moveTo>
                <a:lnTo>
                  <a:pt x="5200650" y="0"/>
                </a:lnTo>
                <a:lnTo>
                  <a:pt x="5200650" y="9525"/>
                </a:lnTo>
                <a:lnTo>
                  <a:pt x="0" y="9525"/>
                </a:lnTo>
                <a:lnTo>
                  <a:pt x="0" y="0"/>
                </a:lnTo>
                <a:close/>
              </a:path>
            </a:pathLst>
          </a:custGeom>
          <a:solidFill>
            <a:srgbClr val="6AFFAF">
              <a:alpha val="30196"/>
            </a:srgbClr>
          </a:solidFill>
          <a:ln/>
        </p:spPr>
      </p:sp>
    </p:spTree>
  </p:cSld>
  <p:clrMapOvr>
    <a:masterClrMapping/>
  </p:clrMapOvr>
  <p:transition>
    <p:fade/>
    <p:spd val="me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customgpt-streamlit.s3.amazonaws.com/a142daf1e73268a1888fa0bccdc4a0f29d356e9f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21591" b="2159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B"/>
              </a:gs>
              <a:gs pos="50000">
                <a:srgbClr val="0A0A0B">
                  <a:alpha val="90000"/>
                </a:srgbClr>
              </a:gs>
              <a:gs pos="100000">
                <a:srgbClr val="0A0A0B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1352848"/>
            <a:ext cx="5648325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9600" b="1" dirty="0">
                <a:solidFill>
                  <a:srgbClr val="6AFFAF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2800573"/>
            <a:ext cx="538162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Investeringen in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de Toekomst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4819427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5162104"/>
            <a:ext cx="51816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Kapitaal Stroomt naar AI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EXPLOSIE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Record-Breakend: AI VC in 2025</a:t>
            </a:r>
            <a:endParaRPr lang="en-US" sz="1600" dirty="0"/>
          </a:p>
        </p:txBody>
      </p:sp>
      <p:pic>
        <p:nvPicPr>
          <p:cNvPr id="4" name="Image 0" descr="https://kimi-img.moonshot.cn/pub/slides/26-01-26-01:53:08-d5r5h14tr22ubdo5277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81000" y="1371265"/>
            <a:ext cx="6762750" cy="5448300"/>
          </a:xfrm>
          <a:prstGeom prst="roundRect">
            <a:avLst>
              <a:gd name="adj" fmla="val 0"/>
            </a:avLst>
          </a:prstGeom>
        </p:spPr>
      </p:pic>
      <p:sp>
        <p:nvSpPr>
          <p:cNvPr id="5" name="Shape 2"/>
          <p:cNvSpPr/>
          <p:nvPr/>
        </p:nvSpPr>
        <p:spPr>
          <a:xfrm>
            <a:off x="7381875" y="1377218"/>
            <a:ext cx="4421981" cy="1383506"/>
          </a:xfrm>
          <a:custGeom>
            <a:avLst/>
            <a:gdLst/>
            <a:ahLst/>
            <a:cxnLst/>
            <a:rect l="l" t="t" r="r" b="b"/>
            <a:pathLst>
              <a:path w="4421981" h="1383506">
                <a:moveTo>
                  <a:pt x="76204" y="0"/>
                </a:moveTo>
                <a:lnTo>
                  <a:pt x="4345778" y="0"/>
                </a:lnTo>
                <a:cubicBezTo>
                  <a:pt x="4387864" y="0"/>
                  <a:pt x="4421981" y="34117"/>
                  <a:pt x="4421981" y="76204"/>
                </a:cubicBezTo>
                <a:lnTo>
                  <a:pt x="4421981" y="1307303"/>
                </a:lnTo>
                <a:cubicBezTo>
                  <a:pt x="4421981" y="1349389"/>
                  <a:pt x="4387864" y="1383506"/>
                  <a:pt x="4345778" y="1383506"/>
                </a:cubicBezTo>
                <a:lnTo>
                  <a:pt x="76204" y="1383506"/>
                </a:lnTo>
                <a:cubicBezTo>
                  <a:pt x="34117" y="1383506"/>
                  <a:pt x="0" y="1349389"/>
                  <a:pt x="0" y="1307303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6AFFAF">
              <a:alpha val="5098"/>
            </a:srgbClr>
          </a:solidFill>
          <a:ln w="15875">
            <a:solidFill>
              <a:srgbClr val="6AFFAF">
                <a:alpha val="30196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425891" y="1535534"/>
            <a:ext cx="4333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$202,3B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7497328" y="2068897"/>
            <a:ext cx="4191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VC 2025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7502091" y="2373623"/>
            <a:ext cx="4181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+75% vs 2024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7381875" y="2924659"/>
            <a:ext cx="4421981" cy="1383506"/>
          </a:xfrm>
          <a:custGeom>
            <a:avLst/>
            <a:gdLst/>
            <a:ahLst/>
            <a:cxnLst/>
            <a:rect l="l" t="t" r="r" b="b"/>
            <a:pathLst>
              <a:path w="4421981" h="1383506">
                <a:moveTo>
                  <a:pt x="76204" y="0"/>
                </a:moveTo>
                <a:lnTo>
                  <a:pt x="4345778" y="0"/>
                </a:lnTo>
                <a:cubicBezTo>
                  <a:pt x="4387864" y="0"/>
                  <a:pt x="4421981" y="34117"/>
                  <a:pt x="4421981" y="76204"/>
                </a:cubicBezTo>
                <a:lnTo>
                  <a:pt x="4421981" y="1307303"/>
                </a:lnTo>
                <a:cubicBezTo>
                  <a:pt x="4421981" y="1349389"/>
                  <a:pt x="4387864" y="1383506"/>
                  <a:pt x="4345778" y="1383506"/>
                </a:cubicBezTo>
                <a:lnTo>
                  <a:pt x="76204" y="1383506"/>
                </a:lnTo>
                <a:cubicBezTo>
                  <a:pt x="34117" y="1383506"/>
                  <a:pt x="0" y="1349389"/>
                  <a:pt x="0" y="1307303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6AFFAF">
              <a:alpha val="5098"/>
            </a:srgbClr>
          </a:solidFill>
          <a:ln w="15875">
            <a:solidFill>
              <a:srgbClr val="6AFFAF">
                <a:alpha val="30196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425891" y="3082975"/>
            <a:ext cx="43338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53%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7497328" y="3616337"/>
            <a:ext cx="4191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Van alle VC wereldwijd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7502091" y="3921063"/>
            <a:ext cx="41814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domineert volledig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7375922" y="4313783"/>
            <a:ext cx="4533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Mega-Deals 2025</a:t>
            </a:r>
            <a:endParaRPr lang="en-US" sz="1600" dirty="0"/>
          </a:p>
        </p:txBody>
      </p:sp>
      <p:sp>
        <p:nvSpPr>
          <p:cNvPr id="14" name="Shape 11"/>
          <p:cNvSpPr/>
          <p:nvPr/>
        </p:nvSpPr>
        <p:spPr>
          <a:xfrm>
            <a:off x="7381875" y="4700550"/>
            <a:ext cx="4421981" cy="621506"/>
          </a:xfrm>
          <a:custGeom>
            <a:avLst/>
            <a:gdLst/>
            <a:ahLst/>
            <a:cxnLst/>
            <a:rect l="l" t="t" r="r" b="b"/>
            <a:pathLst>
              <a:path w="4421981" h="621506">
                <a:moveTo>
                  <a:pt x="76203" y="0"/>
                </a:moveTo>
                <a:lnTo>
                  <a:pt x="4345778" y="0"/>
                </a:lnTo>
                <a:cubicBezTo>
                  <a:pt x="4387864" y="0"/>
                  <a:pt x="4421981" y="34117"/>
                  <a:pt x="4421981" y="76203"/>
                </a:cubicBezTo>
                <a:lnTo>
                  <a:pt x="4421981" y="545303"/>
                </a:lnTo>
                <a:cubicBezTo>
                  <a:pt x="4421981" y="587389"/>
                  <a:pt x="4387864" y="621506"/>
                  <a:pt x="4345778" y="621506"/>
                </a:cubicBezTo>
                <a:lnTo>
                  <a:pt x="76203" y="621506"/>
                </a:lnTo>
                <a:cubicBezTo>
                  <a:pt x="34117" y="621506"/>
                  <a:pt x="0" y="587389"/>
                  <a:pt x="0" y="545303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7502054" y="482072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16" name="Shape 13"/>
          <p:cNvSpPr/>
          <p:nvPr/>
        </p:nvSpPr>
        <p:spPr>
          <a:xfrm>
            <a:off x="7597304" y="4934955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04775" y="0"/>
                </a:moveTo>
                <a:cubicBezTo>
                  <a:pt x="104775" y="-5269"/>
                  <a:pt x="100519" y="-9525"/>
                  <a:pt x="95250" y="-9525"/>
                </a:cubicBezTo>
                <a:cubicBezTo>
                  <a:pt x="89981" y="-9525"/>
                  <a:pt x="85725" y="-5269"/>
                  <a:pt x="85725" y="0"/>
                </a:cubicBezTo>
                <a:lnTo>
                  <a:pt x="85725" y="19050"/>
                </a:lnTo>
                <a:lnTo>
                  <a:pt x="57150" y="19050"/>
                </a:lnTo>
                <a:cubicBezTo>
                  <a:pt x="41374" y="19050"/>
                  <a:pt x="28575" y="31849"/>
                  <a:pt x="28575" y="47625"/>
                </a:cubicBezTo>
                <a:lnTo>
                  <a:pt x="28575" y="114300"/>
                </a:lnTo>
                <a:cubicBezTo>
                  <a:pt x="28575" y="130076"/>
                  <a:pt x="41374" y="142875"/>
                  <a:pt x="57150" y="142875"/>
                </a:cubicBezTo>
                <a:lnTo>
                  <a:pt x="133350" y="142875"/>
                </a:lnTo>
                <a:cubicBezTo>
                  <a:pt x="149126" y="142875"/>
                  <a:pt x="161925" y="130076"/>
                  <a:pt x="161925" y="114300"/>
                </a:cubicBezTo>
                <a:lnTo>
                  <a:pt x="161925" y="47625"/>
                </a:lnTo>
                <a:cubicBezTo>
                  <a:pt x="161925" y="31849"/>
                  <a:pt x="149126" y="19050"/>
                  <a:pt x="133350" y="19050"/>
                </a:cubicBezTo>
                <a:lnTo>
                  <a:pt x="104775" y="19050"/>
                </a:lnTo>
                <a:lnTo>
                  <a:pt x="104775" y="0"/>
                </a:lnTo>
                <a:close/>
                <a:moveTo>
                  <a:pt x="47625" y="109537"/>
                </a:moveTo>
                <a:cubicBezTo>
                  <a:pt x="47625" y="105579"/>
                  <a:pt x="50810" y="102394"/>
                  <a:pt x="54769" y="102394"/>
                </a:cubicBezTo>
                <a:lnTo>
                  <a:pt x="64294" y="102394"/>
                </a:lnTo>
                <a:cubicBezTo>
                  <a:pt x="68253" y="102394"/>
                  <a:pt x="71438" y="105579"/>
                  <a:pt x="71438" y="109537"/>
                </a:cubicBezTo>
                <a:cubicBezTo>
                  <a:pt x="71438" y="113496"/>
                  <a:pt x="68253" y="116681"/>
                  <a:pt x="64294" y="116681"/>
                </a:cubicBezTo>
                <a:lnTo>
                  <a:pt x="54769" y="116681"/>
                </a:lnTo>
                <a:cubicBezTo>
                  <a:pt x="50810" y="116681"/>
                  <a:pt x="47625" y="113496"/>
                  <a:pt x="47625" y="109537"/>
                </a:cubicBezTo>
                <a:close/>
                <a:moveTo>
                  <a:pt x="83344" y="109537"/>
                </a:moveTo>
                <a:cubicBezTo>
                  <a:pt x="83344" y="105579"/>
                  <a:pt x="86529" y="102394"/>
                  <a:pt x="90488" y="102394"/>
                </a:cubicBezTo>
                <a:lnTo>
                  <a:pt x="100013" y="102394"/>
                </a:lnTo>
                <a:cubicBezTo>
                  <a:pt x="103971" y="102394"/>
                  <a:pt x="107156" y="105579"/>
                  <a:pt x="107156" y="109537"/>
                </a:cubicBezTo>
                <a:cubicBezTo>
                  <a:pt x="107156" y="113496"/>
                  <a:pt x="103971" y="116681"/>
                  <a:pt x="100013" y="116681"/>
                </a:cubicBezTo>
                <a:lnTo>
                  <a:pt x="90488" y="116681"/>
                </a:lnTo>
                <a:cubicBezTo>
                  <a:pt x="86529" y="116681"/>
                  <a:pt x="83344" y="113496"/>
                  <a:pt x="83344" y="109537"/>
                </a:cubicBezTo>
                <a:close/>
                <a:moveTo>
                  <a:pt x="119062" y="109537"/>
                </a:moveTo>
                <a:cubicBezTo>
                  <a:pt x="119062" y="105579"/>
                  <a:pt x="122247" y="102394"/>
                  <a:pt x="126206" y="102394"/>
                </a:cubicBezTo>
                <a:lnTo>
                  <a:pt x="135731" y="102394"/>
                </a:lnTo>
                <a:cubicBezTo>
                  <a:pt x="139690" y="102394"/>
                  <a:pt x="142875" y="105579"/>
                  <a:pt x="142875" y="109537"/>
                </a:cubicBezTo>
                <a:cubicBezTo>
                  <a:pt x="142875" y="113496"/>
                  <a:pt x="139690" y="116681"/>
                  <a:pt x="135731" y="116681"/>
                </a:cubicBezTo>
                <a:lnTo>
                  <a:pt x="126206" y="116681"/>
                </a:lnTo>
                <a:cubicBezTo>
                  <a:pt x="122247" y="116681"/>
                  <a:pt x="119062" y="113496"/>
                  <a:pt x="119062" y="109537"/>
                </a:cubicBezTo>
                <a:close/>
                <a:moveTo>
                  <a:pt x="66675" y="52388"/>
                </a:moveTo>
                <a:cubicBezTo>
                  <a:pt x="74560" y="52388"/>
                  <a:pt x="80962" y="58790"/>
                  <a:pt x="80962" y="66675"/>
                </a:cubicBezTo>
                <a:cubicBezTo>
                  <a:pt x="80962" y="74560"/>
                  <a:pt x="74560" y="80962"/>
                  <a:pt x="66675" y="80962"/>
                </a:cubicBezTo>
                <a:cubicBezTo>
                  <a:pt x="58790" y="80962"/>
                  <a:pt x="52388" y="74560"/>
                  <a:pt x="52388" y="66675"/>
                </a:cubicBezTo>
                <a:cubicBezTo>
                  <a:pt x="52388" y="58790"/>
                  <a:pt x="58790" y="52388"/>
                  <a:pt x="66675" y="52388"/>
                </a:cubicBezTo>
                <a:close/>
                <a:moveTo>
                  <a:pt x="109537" y="66675"/>
                </a:moveTo>
                <a:cubicBezTo>
                  <a:pt x="109537" y="58790"/>
                  <a:pt x="115940" y="52388"/>
                  <a:pt x="123825" y="52388"/>
                </a:cubicBezTo>
                <a:cubicBezTo>
                  <a:pt x="131710" y="52388"/>
                  <a:pt x="138113" y="58790"/>
                  <a:pt x="138113" y="66675"/>
                </a:cubicBezTo>
                <a:cubicBezTo>
                  <a:pt x="138113" y="74560"/>
                  <a:pt x="131710" y="80962"/>
                  <a:pt x="123825" y="80962"/>
                </a:cubicBezTo>
                <a:cubicBezTo>
                  <a:pt x="115940" y="80962"/>
                  <a:pt x="109537" y="74560"/>
                  <a:pt x="109537" y="66675"/>
                </a:cubicBezTo>
                <a:close/>
                <a:moveTo>
                  <a:pt x="19050" y="66675"/>
                </a:moveTo>
                <a:cubicBezTo>
                  <a:pt x="19050" y="61406"/>
                  <a:pt x="14794" y="57150"/>
                  <a:pt x="9525" y="57150"/>
                </a:cubicBezTo>
                <a:cubicBezTo>
                  <a:pt x="4256" y="57150"/>
                  <a:pt x="0" y="61406"/>
                  <a:pt x="0" y="66675"/>
                </a:cubicBezTo>
                <a:lnTo>
                  <a:pt x="0" y="95250"/>
                </a:lnTo>
                <a:cubicBezTo>
                  <a:pt x="0" y="100519"/>
                  <a:pt x="4256" y="104775"/>
                  <a:pt x="9525" y="104775"/>
                </a:cubicBezTo>
                <a:cubicBezTo>
                  <a:pt x="14794" y="104775"/>
                  <a:pt x="19050" y="100519"/>
                  <a:pt x="19050" y="95250"/>
                </a:cubicBezTo>
                <a:lnTo>
                  <a:pt x="19050" y="66675"/>
                </a:lnTo>
                <a:close/>
                <a:moveTo>
                  <a:pt x="180975" y="57150"/>
                </a:moveTo>
                <a:cubicBezTo>
                  <a:pt x="175706" y="57150"/>
                  <a:pt x="171450" y="61406"/>
                  <a:pt x="171450" y="66675"/>
                </a:cubicBezTo>
                <a:lnTo>
                  <a:pt x="171450" y="95250"/>
                </a:lnTo>
                <a:cubicBezTo>
                  <a:pt x="171450" y="100519"/>
                  <a:pt x="175706" y="104775"/>
                  <a:pt x="180975" y="104775"/>
                </a:cubicBezTo>
                <a:cubicBezTo>
                  <a:pt x="186244" y="104775"/>
                  <a:pt x="190500" y="100519"/>
                  <a:pt x="190500" y="95250"/>
                </a:cubicBezTo>
                <a:lnTo>
                  <a:pt x="190500" y="66675"/>
                </a:lnTo>
                <a:cubicBezTo>
                  <a:pt x="190500" y="61406"/>
                  <a:pt x="186244" y="57150"/>
                  <a:pt x="180975" y="57150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7" name="Text 14"/>
          <p:cNvSpPr/>
          <p:nvPr/>
        </p:nvSpPr>
        <p:spPr>
          <a:xfrm>
            <a:off x="7997279" y="4877842"/>
            <a:ext cx="6572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OpenAI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11120624" y="4858866"/>
            <a:ext cx="6762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$40B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7381875" y="5448040"/>
            <a:ext cx="4421981" cy="621506"/>
          </a:xfrm>
          <a:custGeom>
            <a:avLst/>
            <a:gdLst/>
            <a:ahLst/>
            <a:cxnLst/>
            <a:rect l="l" t="t" r="r" b="b"/>
            <a:pathLst>
              <a:path w="4421981" h="621506">
                <a:moveTo>
                  <a:pt x="76203" y="0"/>
                </a:moveTo>
                <a:lnTo>
                  <a:pt x="4345778" y="0"/>
                </a:lnTo>
                <a:cubicBezTo>
                  <a:pt x="4387864" y="0"/>
                  <a:pt x="4421981" y="34117"/>
                  <a:pt x="4421981" y="76203"/>
                </a:cubicBezTo>
                <a:lnTo>
                  <a:pt x="4421981" y="545303"/>
                </a:lnTo>
                <a:cubicBezTo>
                  <a:pt x="4421981" y="587389"/>
                  <a:pt x="4387864" y="621506"/>
                  <a:pt x="4345778" y="621506"/>
                </a:cubicBezTo>
                <a:lnTo>
                  <a:pt x="76203" y="621506"/>
                </a:lnTo>
                <a:cubicBezTo>
                  <a:pt x="34117" y="621506"/>
                  <a:pt x="0" y="587389"/>
                  <a:pt x="0" y="545303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7502054" y="556821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21" name="Shape 18"/>
          <p:cNvSpPr/>
          <p:nvPr/>
        </p:nvSpPr>
        <p:spPr>
          <a:xfrm>
            <a:off x="7616354" y="5682444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5719" y="16669"/>
                </a:moveTo>
                <a:cubicBezTo>
                  <a:pt x="35719" y="7471"/>
                  <a:pt x="43190" y="0"/>
                  <a:pt x="52388" y="0"/>
                </a:cubicBezTo>
                <a:lnTo>
                  <a:pt x="59531" y="0"/>
                </a:lnTo>
                <a:cubicBezTo>
                  <a:pt x="64800" y="0"/>
                  <a:pt x="69056" y="4256"/>
                  <a:pt x="69056" y="9525"/>
                </a:cubicBezTo>
                <a:lnTo>
                  <a:pt x="69056" y="142875"/>
                </a:lnTo>
                <a:cubicBezTo>
                  <a:pt x="69056" y="148144"/>
                  <a:pt x="64800" y="152400"/>
                  <a:pt x="59531" y="152400"/>
                </a:cubicBezTo>
                <a:lnTo>
                  <a:pt x="50006" y="152400"/>
                </a:lnTo>
                <a:cubicBezTo>
                  <a:pt x="41136" y="152400"/>
                  <a:pt x="33665" y="146328"/>
                  <a:pt x="31552" y="138113"/>
                </a:cubicBezTo>
                <a:cubicBezTo>
                  <a:pt x="31343" y="138113"/>
                  <a:pt x="31165" y="138113"/>
                  <a:pt x="30956" y="138113"/>
                </a:cubicBezTo>
                <a:cubicBezTo>
                  <a:pt x="17800" y="138113"/>
                  <a:pt x="7144" y="127456"/>
                  <a:pt x="7144" y="114300"/>
                </a:cubicBezTo>
                <a:cubicBezTo>
                  <a:pt x="7144" y="108942"/>
                  <a:pt x="8930" y="104001"/>
                  <a:pt x="11906" y="100013"/>
                </a:cubicBezTo>
                <a:cubicBezTo>
                  <a:pt x="6132" y="95667"/>
                  <a:pt x="2381" y="88761"/>
                  <a:pt x="2381" y="80962"/>
                </a:cubicBezTo>
                <a:cubicBezTo>
                  <a:pt x="2381" y="71765"/>
                  <a:pt x="7620" y="63758"/>
                  <a:pt x="15240" y="59799"/>
                </a:cubicBezTo>
                <a:cubicBezTo>
                  <a:pt x="13127" y="56227"/>
                  <a:pt x="11906" y="52060"/>
                  <a:pt x="11906" y="47625"/>
                </a:cubicBezTo>
                <a:cubicBezTo>
                  <a:pt x="11906" y="34469"/>
                  <a:pt x="22562" y="23813"/>
                  <a:pt x="35719" y="23813"/>
                </a:cubicBezTo>
                <a:lnTo>
                  <a:pt x="35719" y="16669"/>
                </a:lnTo>
                <a:close/>
                <a:moveTo>
                  <a:pt x="116681" y="16669"/>
                </a:moveTo>
                <a:lnTo>
                  <a:pt x="116681" y="23813"/>
                </a:lnTo>
                <a:cubicBezTo>
                  <a:pt x="129838" y="23813"/>
                  <a:pt x="140494" y="34469"/>
                  <a:pt x="140494" y="47625"/>
                </a:cubicBezTo>
                <a:cubicBezTo>
                  <a:pt x="140494" y="52090"/>
                  <a:pt x="139273" y="56257"/>
                  <a:pt x="137160" y="59799"/>
                </a:cubicBezTo>
                <a:cubicBezTo>
                  <a:pt x="144810" y="63758"/>
                  <a:pt x="150019" y="71735"/>
                  <a:pt x="150019" y="80962"/>
                </a:cubicBezTo>
                <a:cubicBezTo>
                  <a:pt x="150019" y="88761"/>
                  <a:pt x="146268" y="95667"/>
                  <a:pt x="140494" y="100013"/>
                </a:cubicBezTo>
                <a:cubicBezTo>
                  <a:pt x="143470" y="104001"/>
                  <a:pt x="145256" y="108942"/>
                  <a:pt x="145256" y="114300"/>
                </a:cubicBezTo>
                <a:cubicBezTo>
                  <a:pt x="145256" y="127456"/>
                  <a:pt x="134600" y="138113"/>
                  <a:pt x="121444" y="138113"/>
                </a:cubicBezTo>
                <a:cubicBezTo>
                  <a:pt x="121235" y="138113"/>
                  <a:pt x="121057" y="138113"/>
                  <a:pt x="120848" y="138113"/>
                </a:cubicBezTo>
                <a:cubicBezTo>
                  <a:pt x="118735" y="146328"/>
                  <a:pt x="111264" y="152400"/>
                  <a:pt x="102394" y="152400"/>
                </a:cubicBezTo>
                <a:lnTo>
                  <a:pt x="92869" y="152400"/>
                </a:lnTo>
                <a:cubicBezTo>
                  <a:pt x="87600" y="152400"/>
                  <a:pt x="83344" y="148144"/>
                  <a:pt x="83344" y="142875"/>
                </a:cubicBezTo>
                <a:lnTo>
                  <a:pt x="83344" y="9525"/>
                </a:lnTo>
                <a:cubicBezTo>
                  <a:pt x="83344" y="4256"/>
                  <a:pt x="87600" y="0"/>
                  <a:pt x="92869" y="0"/>
                </a:cubicBezTo>
                <a:lnTo>
                  <a:pt x="100013" y="0"/>
                </a:lnTo>
                <a:cubicBezTo>
                  <a:pt x="109210" y="0"/>
                  <a:pt x="116681" y="7471"/>
                  <a:pt x="116681" y="16669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2" name="Text 19"/>
          <p:cNvSpPr/>
          <p:nvPr/>
        </p:nvSpPr>
        <p:spPr>
          <a:xfrm>
            <a:off x="7997279" y="5625331"/>
            <a:ext cx="3333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xAI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11037094" y="5606355"/>
            <a:ext cx="7620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$10B+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7381875" y="6195529"/>
            <a:ext cx="4421981" cy="621506"/>
          </a:xfrm>
          <a:custGeom>
            <a:avLst/>
            <a:gdLst/>
            <a:ahLst/>
            <a:cxnLst/>
            <a:rect l="l" t="t" r="r" b="b"/>
            <a:pathLst>
              <a:path w="4421981" h="621506">
                <a:moveTo>
                  <a:pt x="76203" y="0"/>
                </a:moveTo>
                <a:lnTo>
                  <a:pt x="4345778" y="0"/>
                </a:lnTo>
                <a:cubicBezTo>
                  <a:pt x="4387864" y="0"/>
                  <a:pt x="4421981" y="34117"/>
                  <a:pt x="4421981" y="76203"/>
                </a:cubicBezTo>
                <a:lnTo>
                  <a:pt x="4421981" y="545303"/>
                </a:lnTo>
                <a:cubicBezTo>
                  <a:pt x="4421981" y="587389"/>
                  <a:pt x="4387864" y="621506"/>
                  <a:pt x="4345778" y="621506"/>
                </a:cubicBezTo>
                <a:lnTo>
                  <a:pt x="76203" y="621506"/>
                </a:lnTo>
                <a:cubicBezTo>
                  <a:pt x="34117" y="621506"/>
                  <a:pt x="0" y="587389"/>
                  <a:pt x="0" y="545303"/>
                </a:cubicBezTo>
                <a:lnTo>
                  <a:pt x="0" y="76203"/>
                </a:lnTo>
                <a:cubicBezTo>
                  <a:pt x="0" y="34145"/>
                  <a:pt x="34145" y="0"/>
                  <a:pt x="76203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7502054" y="6315708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26" name="Shape 23"/>
          <p:cNvSpPr/>
          <p:nvPr/>
        </p:nvSpPr>
        <p:spPr>
          <a:xfrm>
            <a:off x="7616354" y="642993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52388" y="7144"/>
                </a:moveTo>
                <a:cubicBezTo>
                  <a:pt x="52388" y="3185"/>
                  <a:pt x="49203" y="0"/>
                  <a:pt x="45244" y="0"/>
                </a:cubicBezTo>
                <a:cubicBezTo>
                  <a:pt x="41285" y="0"/>
                  <a:pt x="38100" y="3185"/>
                  <a:pt x="38100" y="7144"/>
                </a:cubicBezTo>
                <a:lnTo>
                  <a:pt x="38100" y="19050"/>
                </a:lnTo>
                <a:cubicBezTo>
                  <a:pt x="27593" y="19050"/>
                  <a:pt x="19050" y="27593"/>
                  <a:pt x="19050" y="38100"/>
                </a:cubicBezTo>
                <a:lnTo>
                  <a:pt x="7144" y="38100"/>
                </a:lnTo>
                <a:cubicBezTo>
                  <a:pt x="3185" y="38100"/>
                  <a:pt x="0" y="41285"/>
                  <a:pt x="0" y="45244"/>
                </a:cubicBezTo>
                <a:cubicBezTo>
                  <a:pt x="0" y="49203"/>
                  <a:pt x="3185" y="52388"/>
                  <a:pt x="7144" y="52388"/>
                </a:cubicBezTo>
                <a:lnTo>
                  <a:pt x="19050" y="52388"/>
                </a:lnTo>
                <a:lnTo>
                  <a:pt x="19050" y="69056"/>
                </a:lnTo>
                <a:lnTo>
                  <a:pt x="7144" y="69056"/>
                </a:lnTo>
                <a:cubicBezTo>
                  <a:pt x="3185" y="69056"/>
                  <a:pt x="0" y="72241"/>
                  <a:pt x="0" y="76200"/>
                </a:cubicBezTo>
                <a:cubicBezTo>
                  <a:pt x="0" y="80159"/>
                  <a:pt x="3185" y="83344"/>
                  <a:pt x="7144" y="83344"/>
                </a:cubicBezTo>
                <a:lnTo>
                  <a:pt x="19050" y="83344"/>
                </a:lnTo>
                <a:lnTo>
                  <a:pt x="19050" y="100013"/>
                </a:lnTo>
                <a:lnTo>
                  <a:pt x="7144" y="100013"/>
                </a:lnTo>
                <a:cubicBezTo>
                  <a:pt x="3185" y="100013"/>
                  <a:pt x="0" y="103197"/>
                  <a:pt x="0" y="107156"/>
                </a:cubicBezTo>
                <a:cubicBezTo>
                  <a:pt x="0" y="111115"/>
                  <a:pt x="3185" y="114300"/>
                  <a:pt x="7144" y="114300"/>
                </a:cubicBezTo>
                <a:lnTo>
                  <a:pt x="19050" y="114300"/>
                </a:lnTo>
                <a:cubicBezTo>
                  <a:pt x="19050" y="124807"/>
                  <a:pt x="27593" y="133350"/>
                  <a:pt x="38100" y="133350"/>
                </a:cubicBezTo>
                <a:lnTo>
                  <a:pt x="38100" y="145256"/>
                </a:lnTo>
                <a:cubicBezTo>
                  <a:pt x="38100" y="149215"/>
                  <a:pt x="41285" y="152400"/>
                  <a:pt x="45244" y="152400"/>
                </a:cubicBezTo>
                <a:cubicBezTo>
                  <a:pt x="49203" y="152400"/>
                  <a:pt x="52388" y="149215"/>
                  <a:pt x="52388" y="145256"/>
                </a:cubicBezTo>
                <a:lnTo>
                  <a:pt x="52388" y="133350"/>
                </a:lnTo>
                <a:lnTo>
                  <a:pt x="69056" y="133350"/>
                </a:lnTo>
                <a:lnTo>
                  <a:pt x="69056" y="145256"/>
                </a:lnTo>
                <a:cubicBezTo>
                  <a:pt x="69056" y="149215"/>
                  <a:pt x="72241" y="152400"/>
                  <a:pt x="76200" y="152400"/>
                </a:cubicBezTo>
                <a:cubicBezTo>
                  <a:pt x="80159" y="152400"/>
                  <a:pt x="83344" y="149215"/>
                  <a:pt x="83344" y="145256"/>
                </a:cubicBezTo>
                <a:lnTo>
                  <a:pt x="83344" y="133350"/>
                </a:lnTo>
                <a:lnTo>
                  <a:pt x="100013" y="133350"/>
                </a:lnTo>
                <a:lnTo>
                  <a:pt x="100013" y="145256"/>
                </a:lnTo>
                <a:cubicBezTo>
                  <a:pt x="100013" y="149215"/>
                  <a:pt x="103197" y="152400"/>
                  <a:pt x="107156" y="152400"/>
                </a:cubicBezTo>
                <a:cubicBezTo>
                  <a:pt x="111115" y="152400"/>
                  <a:pt x="114300" y="149215"/>
                  <a:pt x="114300" y="145256"/>
                </a:cubicBezTo>
                <a:lnTo>
                  <a:pt x="114300" y="133350"/>
                </a:lnTo>
                <a:cubicBezTo>
                  <a:pt x="124807" y="133350"/>
                  <a:pt x="133350" y="124807"/>
                  <a:pt x="133350" y="114300"/>
                </a:cubicBezTo>
                <a:lnTo>
                  <a:pt x="145256" y="114300"/>
                </a:lnTo>
                <a:cubicBezTo>
                  <a:pt x="149215" y="114300"/>
                  <a:pt x="152400" y="111115"/>
                  <a:pt x="152400" y="107156"/>
                </a:cubicBezTo>
                <a:cubicBezTo>
                  <a:pt x="152400" y="103197"/>
                  <a:pt x="149215" y="100013"/>
                  <a:pt x="145256" y="100013"/>
                </a:cubicBezTo>
                <a:lnTo>
                  <a:pt x="133350" y="100013"/>
                </a:lnTo>
                <a:lnTo>
                  <a:pt x="133350" y="83344"/>
                </a:lnTo>
                <a:lnTo>
                  <a:pt x="145256" y="83344"/>
                </a:lnTo>
                <a:cubicBezTo>
                  <a:pt x="149215" y="83344"/>
                  <a:pt x="152400" y="80159"/>
                  <a:pt x="152400" y="76200"/>
                </a:cubicBezTo>
                <a:cubicBezTo>
                  <a:pt x="152400" y="72241"/>
                  <a:pt x="149215" y="69056"/>
                  <a:pt x="145256" y="69056"/>
                </a:cubicBezTo>
                <a:lnTo>
                  <a:pt x="133350" y="69056"/>
                </a:lnTo>
                <a:lnTo>
                  <a:pt x="133350" y="52388"/>
                </a:lnTo>
                <a:lnTo>
                  <a:pt x="145256" y="52388"/>
                </a:lnTo>
                <a:cubicBezTo>
                  <a:pt x="149215" y="52388"/>
                  <a:pt x="152400" y="49203"/>
                  <a:pt x="152400" y="45244"/>
                </a:cubicBezTo>
                <a:cubicBezTo>
                  <a:pt x="152400" y="41285"/>
                  <a:pt x="149215" y="38100"/>
                  <a:pt x="145256" y="38100"/>
                </a:cubicBezTo>
                <a:lnTo>
                  <a:pt x="133350" y="38100"/>
                </a:lnTo>
                <a:cubicBezTo>
                  <a:pt x="133350" y="27593"/>
                  <a:pt x="124807" y="19050"/>
                  <a:pt x="114300" y="19050"/>
                </a:cubicBezTo>
                <a:lnTo>
                  <a:pt x="114300" y="7144"/>
                </a:lnTo>
                <a:cubicBezTo>
                  <a:pt x="114300" y="3185"/>
                  <a:pt x="111115" y="0"/>
                  <a:pt x="107156" y="0"/>
                </a:cubicBezTo>
                <a:cubicBezTo>
                  <a:pt x="103197" y="0"/>
                  <a:pt x="100013" y="3185"/>
                  <a:pt x="100013" y="7144"/>
                </a:cubicBezTo>
                <a:lnTo>
                  <a:pt x="100013" y="19050"/>
                </a:lnTo>
                <a:lnTo>
                  <a:pt x="83344" y="19050"/>
                </a:lnTo>
                <a:lnTo>
                  <a:pt x="83344" y="7144"/>
                </a:lnTo>
                <a:cubicBezTo>
                  <a:pt x="83344" y="3185"/>
                  <a:pt x="80159" y="0"/>
                  <a:pt x="76200" y="0"/>
                </a:cubicBezTo>
                <a:cubicBezTo>
                  <a:pt x="72241" y="0"/>
                  <a:pt x="69056" y="3185"/>
                  <a:pt x="69056" y="7144"/>
                </a:cubicBezTo>
                <a:lnTo>
                  <a:pt x="69056" y="19050"/>
                </a:lnTo>
                <a:lnTo>
                  <a:pt x="52388" y="19050"/>
                </a:lnTo>
                <a:lnTo>
                  <a:pt x="52388" y="7144"/>
                </a:lnTo>
                <a:close/>
                <a:moveTo>
                  <a:pt x="47625" y="38100"/>
                </a:moveTo>
                <a:lnTo>
                  <a:pt x="104775" y="38100"/>
                </a:lnTo>
                <a:cubicBezTo>
                  <a:pt x="110044" y="38100"/>
                  <a:pt x="114300" y="42356"/>
                  <a:pt x="114300" y="47625"/>
                </a:cubicBezTo>
                <a:lnTo>
                  <a:pt x="114300" y="104775"/>
                </a:lnTo>
                <a:cubicBezTo>
                  <a:pt x="114300" y="110044"/>
                  <a:pt x="110044" y="114300"/>
                  <a:pt x="104775" y="114300"/>
                </a:cubicBezTo>
                <a:lnTo>
                  <a:pt x="47625" y="114300"/>
                </a:lnTo>
                <a:cubicBezTo>
                  <a:pt x="42356" y="114300"/>
                  <a:pt x="38100" y="110044"/>
                  <a:pt x="38100" y="104775"/>
                </a:cubicBezTo>
                <a:lnTo>
                  <a:pt x="38100" y="47625"/>
                </a:lnTo>
                <a:cubicBezTo>
                  <a:pt x="38100" y="42356"/>
                  <a:pt x="42356" y="38100"/>
                  <a:pt x="47625" y="38100"/>
                </a:cubicBezTo>
                <a:close/>
                <a:moveTo>
                  <a:pt x="52388" y="52388"/>
                </a:moveTo>
                <a:lnTo>
                  <a:pt x="52388" y="100013"/>
                </a:lnTo>
                <a:lnTo>
                  <a:pt x="100013" y="100013"/>
                </a:lnTo>
                <a:lnTo>
                  <a:pt x="100013" y="52388"/>
                </a:lnTo>
                <a:lnTo>
                  <a:pt x="52388" y="52388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7" name="Text 24"/>
          <p:cNvSpPr/>
          <p:nvPr/>
        </p:nvSpPr>
        <p:spPr>
          <a:xfrm>
            <a:off x="7997279" y="6372820"/>
            <a:ext cx="819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Anthropic</a:t>
            </a:r>
            <a:endParaRPr lang="en-US" sz="1600" dirty="0"/>
          </a:p>
        </p:txBody>
      </p:sp>
      <p:sp>
        <p:nvSpPr>
          <p:cNvPr id="28" name="Text 25"/>
          <p:cNvSpPr/>
          <p:nvPr/>
        </p:nvSpPr>
        <p:spPr>
          <a:xfrm>
            <a:off x="11174760" y="6353845"/>
            <a:ext cx="628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$13B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7500" y="317500"/>
            <a:ext cx="116205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b="1" spc="10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VERDELING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17500" y="571283"/>
            <a:ext cx="11747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 Wereld Kiest Partij: VS vs Europa vs Azië</a:t>
            </a:r>
            <a:endParaRPr lang="en-US" sz="1600" dirty="0"/>
          </a:p>
        </p:txBody>
      </p:sp>
      <p:pic>
        <p:nvPicPr>
          <p:cNvPr id="4" name="Image 0" descr="https://kimi-img.moonshot.cn/pub/slides/26-01-26-01:53:08-d5r5h14rhkl1anjqm9e0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17500" y="1142721"/>
            <a:ext cx="6731000" cy="5842000"/>
          </a:xfrm>
          <a:prstGeom prst="roundRect">
            <a:avLst>
              <a:gd name="adj" fmla="val 0"/>
            </a:avLst>
          </a:prstGeom>
        </p:spPr>
      </p:pic>
      <p:sp>
        <p:nvSpPr>
          <p:cNvPr id="5" name="Shape 2"/>
          <p:cNvSpPr/>
          <p:nvPr/>
        </p:nvSpPr>
        <p:spPr>
          <a:xfrm>
            <a:off x="9349352" y="1683308"/>
            <a:ext cx="29766" cy="1841500"/>
          </a:xfrm>
          <a:custGeom>
            <a:avLst/>
            <a:gdLst/>
            <a:ahLst/>
            <a:cxnLst/>
            <a:rect l="l" t="t" r="r" b="b"/>
            <a:pathLst>
              <a:path w="29766" h="1841500">
                <a:moveTo>
                  <a:pt x="0" y="0"/>
                </a:moveTo>
                <a:lnTo>
                  <a:pt x="29766" y="0"/>
                </a:lnTo>
                <a:lnTo>
                  <a:pt x="29766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6" name="Shape 3"/>
          <p:cNvSpPr/>
          <p:nvPr/>
        </p:nvSpPr>
        <p:spPr>
          <a:xfrm>
            <a:off x="9522985" y="1810277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7" name="Shape 4"/>
          <p:cNvSpPr/>
          <p:nvPr/>
        </p:nvSpPr>
        <p:spPr>
          <a:xfrm>
            <a:off x="9594391" y="1873684"/>
            <a:ext cx="111125" cy="127000"/>
          </a:xfrm>
          <a:custGeom>
            <a:avLst/>
            <a:gdLst/>
            <a:ahLst/>
            <a:cxnLst/>
            <a:rect l="l" t="t" r="r" b="b"/>
            <a:pathLst>
              <a:path w="111125" h="127000">
                <a:moveTo>
                  <a:pt x="7938" y="0"/>
                </a:moveTo>
                <a:cubicBezTo>
                  <a:pt x="12328" y="0"/>
                  <a:pt x="15875" y="3547"/>
                  <a:pt x="15875" y="7938"/>
                </a:cubicBezTo>
                <a:lnTo>
                  <a:pt x="15875" y="11906"/>
                </a:lnTo>
                <a:lnTo>
                  <a:pt x="32990" y="7640"/>
                </a:lnTo>
                <a:cubicBezTo>
                  <a:pt x="42441" y="5283"/>
                  <a:pt x="52412" y="6375"/>
                  <a:pt x="61144" y="10740"/>
                </a:cubicBezTo>
                <a:cubicBezTo>
                  <a:pt x="72628" y="16495"/>
                  <a:pt x="86147" y="16495"/>
                  <a:pt x="97631" y="10740"/>
                </a:cubicBezTo>
                <a:lnTo>
                  <a:pt x="100013" y="9550"/>
                </a:lnTo>
                <a:cubicBezTo>
                  <a:pt x="105122" y="6970"/>
                  <a:pt x="111125" y="10691"/>
                  <a:pt x="111125" y="16396"/>
                </a:cubicBezTo>
                <a:lnTo>
                  <a:pt x="111125" y="25350"/>
                </a:lnTo>
                <a:lnTo>
                  <a:pt x="100037" y="29369"/>
                </a:lnTo>
                <a:cubicBezTo>
                  <a:pt x="89421" y="33238"/>
                  <a:pt x="77713" y="32817"/>
                  <a:pt x="67394" y="28228"/>
                </a:cubicBezTo>
                <a:lnTo>
                  <a:pt x="63401" y="26442"/>
                </a:lnTo>
                <a:cubicBezTo>
                  <a:pt x="58365" y="24209"/>
                  <a:pt x="53032" y="22796"/>
                  <a:pt x="47625" y="22250"/>
                </a:cubicBezTo>
                <a:lnTo>
                  <a:pt x="47625" y="30237"/>
                </a:lnTo>
                <a:cubicBezTo>
                  <a:pt x="51941" y="30758"/>
                  <a:pt x="56158" y="31899"/>
                  <a:pt x="60176" y="33685"/>
                </a:cubicBezTo>
                <a:lnTo>
                  <a:pt x="64170" y="35471"/>
                </a:lnTo>
                <a:cubicBezTo>
                  <a:pt x="76374" y="40903"/>
                  <a:pt x="90215" y="41374"/>
                  <a:pt x="102766" y="36810"/>
                </a:cubicBezTo>
                <a:lnTo>
                  <a:pt x="111125" y="33759"/>
                </a:lnTo>
                <a:lnTo>
                  <a:pt x="111125" y="49138"/>
                </a:lnTo>
                <a:lnTo>
                  <a:pt x="100037" y="53156"/>
                </a:lnTo>
                <a:cubicBezTo>
                  <a:pt x="89421" y="57026"/>
                  <a:pt x="77713" y="56604"/>
                  <a:pt x="67394" y="52015"/>
                </a:cubicBezTo>
                <a:lnTo>
                  <a:pt x="63401" y="50229"/>
                </a:lnTo>
                <a:cubicBezTo>
                  <a:pt x="53429" y="45789"/>
                  <a:pt x="42317" y="44648"/>
                  <a:pt x="31626" y="46930"/>
                </a:cubicBezTo>
                <a:lnTo>
                  <a:pt x="15875" y="50304"/>
                </a:lnTo>
                <a:lnTo>
                  <a:pt x="15875" y="58415"/>
                </a:lnTo>
                <a:lnTo>
                  <a:pt x="33288" y="54670"/>
                </a:lnTo>
                <a:cubicBezTo>
                  <a:pt x="42317" y="52735"/>
                  <a:pt x="51718" y="53702"/>
                  <a:pt x="60176" y="57472"/>
                </a:cubicBezTo>
                <a:lnTo>
                  <a:pt x="64170" y="59258"/>
                </a:lnTo>
                <a:cubicBezTo>
                  <a:pt x="76374" y="64691"/>
                  <a:pt x="90215" y="65162"/>
                  <a:pt x="102766" y="60598"/>
                </a:cubicBezTo>
                <a:lnTo>
                  <a:pt x="111125" y="57547"/>
                </a:lnTo>
                <a:lnTo>
                  <a:pt x="111125" y="72901"/>
                </a:lnTo>
                <a:lnTo>
                  <a:pt x="100037" y="76919"/>
                </a:lnTo>
                <a:cubicBezTo>
                  <a:pt x="89421" y="80789"/>
                  <a:pt x="77713" y="80367"/>
                  <a:pt x="67394" y="75778"/>
                </a:cubicBezTo>
                <a:lnTo>
                  <a:pt x="63401" y="73992"/>
                </a:lnTo>
                <a:cubicBezTo>
                  <a:pt x="53429" y="69552"/>
                  <a:pt x="42317" y="68411"/>
                  <a:pt x="31626" y="70693"/>
                </a:cubicBezTo>
                <a:lnTo>
                  <a:pt x="15875" y="74067"/>
                </a:lnTo>
                <a:lnTo>
                  <a:pt x="15875" y="82178"/>
                </a:lnTo>
                <a:lnTo>
                  <a:pt x="33288" y="78432"/>
                </a:lnTo>
                <a:cubicBezTo>
                  <a:pt x="42317" y="76498"/>
                  <a:pt x="51718" y="77465"/>
                  <a:pt x="60176" y="81235"/>
                </a:cubicBezTo>
                <a:lnTo>
                  <a:pt x="64170" y="83021"/>
                </a:lnTo>
                <a:cubicBezTo>
                  <a:pt x="76374" y="88454"/>
                  <a:pt x="90215" y="88925"/>
                  <a:pt x="102766" y="84361"/>
                </a:cubicBezTo>
                <a:lnTo>
                  <a:pt x="111125" y="81310"/>
                </a:lnTo>
                <a:lnTo>
                  <a:pt x="111125" y="89619"/>
                </a:lnTo>
                <a:cubicBezTo>
                  <a:pt x="111125" y="92918"/>
                  <a:pt x="109066" y="95895"/>
                  <a:pt x="105966" y="97061"/>
                </a:cubicBezTo>
                <a:lnTo>
                  <a:pt x="97358" y="100285"/>
                </a:lnTo>
                <a:cubicBezTo>
                  <a:pt x="85899" y="104577"/>
                  <a:pt x="73149" y="103907"/>
                  <a:pt x="62210" y="98450"/>
                </a:cubicBezTo>
                <a:cubicBezTo>
                  <a:pt x="52809" y="93737"/>
                  <a:pt x="42019" y="92571"/>
                  <a:pt x="31824" y="95126"/>
                </a:cubicBezTo>
                <a:lnTo>
                  <a:pt x="15875" y="99219"/>
                </a:lnTo>
                <a:lnTo>
                  <a:pt x="15875" y="119063"/>
                </a:lnTo>
                <a:cubicBezTo>
                  <a:pt x="15875" y="123453"/>
                  <a:pt x="12328" y="127000"/>
                  <a:pt x="7938" y="127000"/>
                </a:cubicBezTo>
                <a:cubicBezTo>
                  <a:pt x="3547" y="127000"/>
                  <a:pt x="0" y="123453"/>
                  <a:pt x="0" y="119063"/>
                </a:cubicBezTo>
                <a:lnTo>
                  <a:pt x="0" y="7938"/>
                </a:lnTo>
                <a:cubicBezTo>
                  <a:pt x="0" y="3547"/>
                  <a:pt x="3547" y="0"/>
                  <a:pt x="7938" y="0"/>
                </a:cubicBezTo>
                <a:close/>
                <a:moveTo>
                  <a:pt x="27781" y="23812"/>
                </a:moveTo>
                <a:cubicBezTo>
                  <a:pt x="27781" y="21622"/>
                  <a:pt x="26003" y="19844"/>
                  <a:pt x="23812" y="19844"/>
                </a:cubicBezTo>
                <a:cubicBezTo>
                  <a:pt x="21622" y="19844"/>
                  <a:pt x="19844" y="21622"/>
                  <a:pt x="19844" y="23812"/>
                </a:cubicBezTo>
                <a:cubicBezTo>
                  <a:pt x="19844" y="26003"/>
                  <a:pt x="21622" y="27781"/>
                  <a:pt x="23812" y="27781"/>
                </a:cubicBezTo>
                <a:cubicBezTo>
                  <a:pt x="26003" y="27781"/>
                  <a:pt x="27781" y="26003"/>
                  <a:pt x="27781" y="23812"/>
                </a:cubicBezTo>
                <a:close/>
                <a:moveTo>
                  <a:pt x="35719" y="23812"/>
                </a:moveTo>
                <a:cubicBezTo>
                  <a:pt x="37909" y="23812"/>
                  <a:pt x="39688" y="22034"/>
                  <a:pt x="39688" y="19844"/>
                </a:cubicBezTo>
                <a:cubicBezTo>
                  <a:pt x="39688" y="17653"/>
                  <a:pt x="37909" y="15875"/>
                  <a:pt x="35719" y="15875"/>
                </a:cubicBezTo>
                <a:cubicBezTo>
                  <a:pt x="33528" y="15875"/>
                  <a:pt x="31750" y="17653"/>
                  <a:pt x="31750" y="19844"/>
                </a:cubicBezTo>
                <a:cubicBezTo>
                  <a:pt x="31750" y="22034"/>
                  <a:pt x="33528" y="23812"/>
                  <a:pt x="35719" y="23812"/>
                </a:cubicBezTo>
                <a:close/>
                <a:moveTo>
                  <a:pt x="27781" y="35719"/>
                </a:moveTo>
                <a:cubicBezTo>
                  <a:pt x="27781" y="33528"/>
                  <a:pt x="26003" y="31750"/>
                  <a:pt x="23812" y="31750"/>
                </a:cubicBezTo>
                <a:cubicBezTo>
                  <a:pt x="21622" y="31750"/>
                  <a:pt x="19844" y="33528"/>
                  <a:pt x="19844" y="35719"/>
                </a:cubicBezTo>
                <a:cubicBezTo>
                  <a:pt x="19844" y="37909"/>
                  <a:pt x="21622" y="39688"/>
                  <a:pt x="23812" y="39688"/>
                </a:cubicBezTo>
                <a:cubicBezTo>
                  <a:pt x="26003" y="39688"/>
                  <a:pt x="27781" y="37909"/>
                  <a:pt x="27781" y="35719"/>
                </a:cubicBezTo>
                <a:close/>
                <a:moveTo>
                  <a:pt x="35719" y="35719"/>
                </a:moveTo>
                <a:cubicBezTo>
                  <a:pt x="37909" y="35719"/>
                  <a:pt x="39688" y="33940"/>
                  <a:pt x="39688" y="31750"/>
                </a:cubicBezTo>
                <a:cubicBezTo>
                  <a:pt x="39688" y="29560"/>
                  <a:pt x="37909" y="27781"/>
                  <a:pt x="35719" y="27781"/>
                </a:cubicBezTo>
                <a:cubicBezTo>
                  <a:pt x="33528" y="27781"/>
                  <a:pt x="31750" y="29560"/>
                  <a:pt x="31750" y="31750"/>
                </a:cubicBezTo>
                <a:cubicBezTo>
                  <a:pt x="31750" y="33940"/>
                  <a:pt x="33528" y="35719"/>
                  <a:pt x="35719" y="35719"/>
                </a:cubicBezTo>
                <a:close/>
              </a:path>
            </a:pathLst>
          </a:custGeom>
          <a:solidFill>
            <a:srgbClr val="0A0A0B"/>
          </a:solidFill>
          <a:ln/>
        </p:spPr>
      </p:sp>
      <p:sp>
        <p:nvSpPr>
          <p:cNvPr id="8" name="Text 5"/>
          <p:cNvSpPr/>
          <p:nvPr/>
        </p:nvSpPr>
        <p:spPr>
          <a:xfrm>
            <a:off x="9872111" y="1810277"/>
            <a:ext cx="154781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Verenigde Staten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522985" y="2159403"/>
            <a:ext cx="2540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79%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9522985" y="2603872"/>
            <a:ext cx="2413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Van wereldwijde AI-funding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9522985" y="2889436"/>
            <a:ext cx="2349500" cy="508000"/>
          </a:xfrm>
          <a:custGeom>
            <a:avLst/>
            <a:gdLst/>
            <a:ahLst/>
            <a:cxnLst/>
            <a:rect l="l" t="t" r="r" b="b"/>
            <a:pathLst>
              <a:path w="2349500" h="508000">
                <a:moveTo>
                  <a:pt x="31750" y="0"/>
                </a:moveTo>
                <a:lnTo>
                  <a:pt x="2317750" y="0"/>
                </a:lnTo>
                <a:cubicBezTo>
                  <a:pt x="2335273" y="0"/>
                  <a:pt x="2349500" y="14227"/>
                  <a:pt x="2349500" y="31750"/>
                </a:cubicBezTo>
                <a:lnTo>
                  <a:pt x="2349500" y="476250"/>
                </a:lnTo>
                <a:cubicBezTo>
                  <a:pt x="2349500" y="493773"/>
                  <a:pt x="2335273" y="508000"/>
                  <a:pt x="2317750" y="508000"/>
                </a:cubicBezTo>
                <a:lnTo>
                  <a:pt x="31750" y="508000"/>
                </a:lnTo>
                <a:cubicBezTo>
                  <a:pt x="14227" y="508000"/>
                  <a:pt x="0" y="493773"/>
                  <a:pt x="0" y="47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6AFFAF">
              <a:alpha val="10196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9522985" y="2889436"/>
            <a:ext cx="2405063" cy="508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Silicon Valley alleen al: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$122B (meer dan 3/4 van alle AI-funding in de VS)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9349352" y="3683031"/>
            <a:ext cx="29766" cy="1841500"/>
          </a:xfrm>
          <a:custGeom>
            <a:avLst/>
            <a:gdLst/>
            <a:ahLst/>
            <a:cxnLst/>
            <a:rect l="l" t="t" r="r" b="b"/>
            <a:pathLst>
              <a:path w="29766" h="1841500">
                <a:moveTo>
                  <a:pt x="0" y="0"/>
                </a:moveTo>
                <a:lnTo>
                  <a:pt x="29766" y="0"/>
                </a:lnTo>
                <a:lnTo>
                  <a:pt x="29766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4" name="Shape 11"/>
          <p:cNvSpPr/>
          <p:nvPr/>
        </p:nvSpPr>
        <p:spPr>
          <a:xfrm>
            <a:off x="9522985" y="3810000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E4E2DD"/>
          </a:solidFill>
          <a:ln/>
        </p:spPr>
      </p:sp>
      <p:sp>
        <p:nvSpPr>
          <p:cNvPr id="15" name="Shape 12"/>
          <p:cNvSpPr/>
          <p:nvPr/>
        </p:nvSpPr>
        <p:spPr>
          <a:xfrm>
            <a:off x="9586454" y="3873407"/>
            <a:ext cx="127000" cy="127000"/>
          </a:xfrm>
          <a:custGeom>
            <a:avLst/>
            <a:gdLst/>
            <a:ahLst/>
            <a:cxnLst/>
            <a:rect l="l" t="t" r="r" b="b"/>
            <a:pathLst>
              <a:path w="127000" h="127000">
                <a:moveTo>
                  <a:pt x="63550" y="11906"/>
                </a:moveTo>
                <a:cubicBezTo>
                  <a:pt x="92025" y="11931"/>
                  <a:pt x="115094" y="35024"/>
                  <a:pt x="115094" y="63500"/>
                </a:cubicBezTo>
                <a:cubicBezTo>
                  <a:pt x="115094" y="68982"/>
                  <a:pt x="114250" y="74265"/>
                  <a:pt x="112663" y="79226"/>
                </a:cubicBezTo>
                <a:cubicBezTo>
                  <a:pt x="112167" y="79325"/>
                  <a:pt x="111646" y="79375"/>
                  <a:pt x="111125" y="79375"/>
                </a:cubicBezTo>
                <a:lnTo>
                  <a:pt x="110455" y="79375"/>
                </a:lnTo>
                <a:cubicBezTo>
                  <a:pt x="108347" y="79375"/>
                  <a:pt x="106338" y="78532"/>
                  <a:pt x="104849" y="77043"/>
                </a:cubicBezTo>
                <a:lnTo>
                  <a:pt x="97582" y="69776"/>
                </a:lnTo>
                <a:cubicBezTo>
                  <a:pt x="96093" y="68287"/>
                  <a:pt x="95250" y="66278"/>
                  <a:pt x="95250" y="64170"/>
                </a:cubicBezTo>
                <a:lnTo>
                  <a:pt x="95250" y="51594"/>
                </a:lnTo>
                <a:cubicBezTo>
                  <a:pt x="95250" y="49411"/>
                  <a:pt x="97036" y="47625"/>
                  <a:pt x="99219" y="47625"/>
                </a:cubicBezTo>
                <a:cubicBezTo>
                  <a:pt x="101402" y="47625"/>
                  <a:pt x="103188" y="45839"/>
                  <a:pt x="103188" y="43656"/>
                </a:cubicBezTo>
                <a:cubicBezTo>
                  <a:pt x="103188" y="41473"/>
                  <a:pt x="101402" y="39688"/>
                  <a:pt x="99219" y="39688"/>
                </a:cubicBezTo>
                <a:lnTo>
                  <a:pt x="93266" y="39688"/>
                </a:lnTo>
                <a:cubicBezTo>
                  <a:pt x="89967" y="39688"/>
                  <a:pt x="87313" y="42342"/>
                  <a:pt x="87313" y="45641"/>
                </a:cubicBezTo>
                <a:cubicBezTo>
                  <a:pt x="87313" y="48940"/>
                  <a:pt x="84658" y="51594"/>
                  <a:pt x="81359" y="51594"/>
                </a:cubicBezTo>
                <a:lnTo>
                  <a:pt x="67469" y="51594"/>
                </a:lnTo>
                <a:cubicBezTo>
                  <a:pt x="65286" y="51594"/>
                  <a:pt x="63500" y="53380"/>
                  <a:pt x="63500" y="55563"/>
                </a:cubicBezTo>
                <a:cubicBezTo>
                  <a:pt x="63500" y="57745"/>
                  <a:pt x="61714" y="59531"/>
                  <a:pt x="59531" y="59531"/>
                </a:cubicBezTo>
                <a:lnTo>
                  <a:pt x="53231" y="59531"/>
                </a:lnTo>
                <a:cubicBezTo>
                  <a:pt x="50130" y="59531"/>
                  <a:pt x="47625" y="57026"/>
                  <a:pt x="47625" y="53925"/>
                </a:cubicBezTo>
                <a:cubicBezTo>
                  <a:pt x="47625" y="52437"/>
                  <a:pt x="48220" y="50998"/>
                  <a:pt x="49262" y="49957"/>
                </a:cubicBezTo>
                <a:lnTo>
                  <a:pt x="66650" y="32569"/>
                </a:lnTo>
                <a:cubicBezTo>
                  <a:pt x="67171" y="32048"/>
                  <a:pt x="67469" y="31328"/>
                  <a:pt x="67469" y="30584"/>
                </a:cubicBezTo>
                <a:cubicBezTo>
                  <a:pt x="67469" y="29046"/>
                  <a:pt x="66204" y="27781"/>
                  <a:pt x="64666" y="27781"/>
                </a:cubicBezTo>
                <a:lnTo>
                  <a:pt x="61168" y="27781"/>
                </a:lnTo>
                <a:cubicBezTo>
                  <a:pt x="58068" y="27781"/>
                  <a:pt x="55563" y="25276"/>
                  <a:pt x="55563" y="22175"/>
                </a:cubicBezTo>
                <a:cubicBezTo>
                  <a:pt x="55563" y="20687"/>
                  <a:pt x="56158" y="19248"/>
                  <a:pt x="57200" y="18207"/>
                </a:cubicBezTo>
                <a:lnTo>
                  <a:pt x="62929" y="12477"/>
                </a:lnTo>
                <a:cubicBezTo>
                  <a:pt x="63128" y="12278"/>
                  <a:pt x="63326" y="12105"/>
                  <a:pt x="63550" y="11931"/>
                </a:cubicBezTo>
                <a:close/>
                <a:moveTo>
                  <a:pt x="108744" y="88329"/>
                </a:moveTo>
                <a:cubicBezTo>
                  <a:pt x="100608" y="103113"/>
                  <a:pt x="85452" y="113481"/>
                  <a:pt x="67766" y="114920"/>
                </a:cubicBezTo>
                <a:cubicBezTo>
                  <a:pt x="67593" y="114350"/>
                  <a:pt x="67494" y="113729"/>
                  <a:pt x="67494" y="113109"/>
                </a:cubicBezTo>
                <a:cubicBezTo>
                  <a:pt x="67494" y="109810"/>
                  <a:pt x="64839" y="107156"/>
                  <a:pt x="61540" y="107156"/>
                </a:cubicBezTo>
                <a:lnTo>
                  <a:pt x="54918" y="107156"/>
                </a:lnTo>
                <a:cubicBezTo>
                  <a:pt x="52809" y="107156"/>
                  <a:pt x="50800" y="106313"/>
                  <a:pt x="49312" y="104825"/>
                </a:cubicBezTo>
                <a:lnTo>
                  <a:pt x="42044" y="97557"/>
                </a:lnTo>
                <a:cubicBezTo>
                  <a:pt x="40556" y="96069"/>
                  <a:pt x="39712" y="94059"/>
                  <a:pt x="39712" y="91951"/>
                </a:cubicBezTo>
                <a:lnTo>
                  <a:pt x="39712" y="75406"/>
                </a:lnTo>
                <a:cubicBezTo>
                  <a:pt x="39712" y="71016"/>
                  <a:pt x="43259" y="67469"/>
                  <a:pt x="47650" y="67469"/>
                </a:cubicBezTo>
                <a:lnTo>
                  <a:pt x="72132" y="67469"/>
                </a:lnTo>
                <a:cubicBezTo>
                  <a:pt x="74240" y="67469"/>
                  <a:pt x="76250" y="68312"/>
                  <a:pt x="77738" y="69800"/>
                </a:cubicBezTo>
                <a:lnTo>
                  <a:pt x="85006" y="77068"/>
                </a:lnTo>
                <a:cubicBezTo>
                  <a:pt x="86494" y="78556"/>
                  <a:pt x="88503" y="79400"/>
                  <a:pt x="90612" y="79400"/>
                </a:cubicBezTo>
                <a:lnTo>
                  <a:pt x="91976" y="79400"/>
                </a:lnTo>
                <a:cubicBezTo>
                  <a:pt x="94084" y="79400"/>
                  <a:pt x="96093" y="80243"/>
                  <a:pt x="97582" y="81731"/>
                </a:cubicBezTo>
                <a:lnTo>
                  <a:pt x="101550" y="85700"/>
                </a:lnTo>
                <a:cubicBezTo>
                  <a:pt x="102592" y="86742"/>
                  <a:pt x="104031" y="87337"/>
                  <a:pt x="105519" y="87337"/>
                </a:cubicBezTo>
                <a:cubicBezTo>
                  <a:pt x="106710" y="87337"/>
                  <a:pt x="107826" y="87709"/>
                  <a:pt x="108744" y="88354"/>
                </a:cubicBezTo>
                <a:close/>
                <a:moveTo>
                  <a:pt x="63500" y="127000"/>
                </a:moveTo>
                <a:lnTo>
                  <a:pt x="69999" y="126678"/>
                </a:lnTo>
                <a:cubicBezTo>
                  <a:pt x="67866" y="126901"/>
                  <a:pt x="65708" y="127000"/>
                  <a:pt x="63500" y="127000"/>
                </a:cubicBezTo>
                <a:close/>
                <a:moveTo>
                  <a:pt x="69999" y="126678"/>
                </a:moveTo>
                <a:cubicBezTo>
                  <a:pt x="102022" y="123428"/>
                  <a:pt x="127000" y="96391"/>
                  <a:pt x="127000" y="63500"/>
                </a:cubicBezTo>
                <a:cubicBezTo>
                  <a:pt x="127000" y="28426"/>
                  <a:pt x="98574" y="0"/>
                  <a:pt x="63500" y="0"/>
                </a:cubicBezTo>
                <a:lnTo>
                  <a:pt x="63500" y="0"/>
                </a:lnTo>
                <a:cubicBezTo>
                  <a:pt x="28426" y="0"/>
                  <a:pt x="0" y="28426"/>
                  <a:pt x="0" y="63500"/>
                </a:cubicBezTo>
                <a:cubicBezTo>
                  <a:pt x="0" y="95126"/>
                  <a:pt x="23118" y="121369"/>
                  <a:pt x="53404" y="126206"/>
                </a:cubicBezTo>
                <a:cubicBezTo>
                  <a:pt x="56679" y="126727"/>
                  <a:pt x="60052" y="127000"/>
                  <a:pt x="63500" y="127000"/>
                </a:cubicBezTo>
                <a:close/>
                <a:moveTo>
                  <a:pt x="46459" y="30584"/>
                </a:moveTo>
                <a:lnTo>
                  <a:pt x="38522" y="38522"/>
                </a:lnTo>
                <a:cubicBezTo>
                  <a:pt x="36984" y="40060"/>
                  <a:pt x="34454" y="40060"/>
                  <a:pt x="32916" y="38522"/>
                </a:cubicBezTo>
                <a:cubicBezTo>
                  <a:pt x="31378" y="36984"/>
                  <a:pt x="31378" y="34454"/>
                  <a:pt x="32916" y="32916"/>
                </a:cubicBezTo>
                <a:lnTo>
                  <a:pt x="40853" y="24978"/>
                </a:lnTo>
                <a:cubicBezTo>
                  <a:pt x="42391" y="23440"/>
                  <a:pt x="44921" y="23440"/>
                  <a:pt x="46459" y="24978"/>
                </a:cubicBezTo>
                <a:cubicBezTo>
                  <a:pt x="47997" y="26516"/>
                  <a:pt x="47997" y="29046"/>
                  <a:pt x="46459" y="30584"/>
                </a:cubicBezTo>
                <a:close/>
              </a:path>
            </a:pathLst>
          </a:custGeom>
          <a:solidFill>
            <a:srgbClr val="0A0A0B"/>
          </a:solidFill>
          <a:ln/>
        </p:spPr>
      </p:sp>
      <p:sp>
        <p:nvSpPr>
          <p:cNvPr id="16" name="Text 13"/>
          <p:cNvSpPr/>
          <p:nvPr/>
        </p:nvSpPr>
        <p:spPr>
          <a:xfrm>
            <a:off x="9872111" y="3810000"/>
            <a:ext cx="69056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Europa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9522985" y="4159126"/>
            <a:ext cx="2540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$19B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9522985" y="4603595"/>
            <a:ext cx="2413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+41% jaarlijkse groei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9522985" y="4889159"/>
            <a:ext cx="2349500" cy="508000"/>
          </a:xfrm>
          <a:custGeom>
            <a:avLst/>
            <a:gdLst/>
            <a:ahLst/>
            <a:cxnLst/>
            <a:rect l="l" t="t" r="r" b="b"/>
            <a:pathLst>
              <a:path w="2349500" h="508000">
                <a:moveTo>
                  <a:pt x="31750" y="0"/>
                </a:moveTo>
                <a:lnTo>
                  <a:pt x="2317750" y="0"/>
                </a:lnTo>
                <a:cubicBezTo>
                  <a:pt x="2335273" y="0"/>
                  <a:pt x="2349500" y="14227"/>
                  <a:pt x="2349500" y="31750"/>
                </a:cubicBezTo>
                <a:lnTo>
                  <a:pt x="2349500" y="476250"/>
                </a:lnTo>
                <a:cubicBezTo>
                  <a:pt x="2349500" y="493773"/>
                  <a:pt x="2335273" y="508000"/>
                  <a:pt x="2317750" y="508000"/>
                </a:cubicBezTo>
                <a:lnTo>
                  <a:pt x="31750" y="508000"/>
                </a:lnTo>
                <a:cubicBezTo>
                  <a:pt x="14227" y="508000"/>
                  <a:pt x="0" y="493773"/>
                  <a:pt x="0" y="47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E4E2DD">
              <a:alpha val="10196"/>
            </a:srgbClr>
          </a:solidFill>
          <a:ln/>
        </p:spPr>
      </p:sp>
      <p:sp>
        <p:nvSpPr>
          <p:cNvPr id="20" name="Text 17"/>
          <p:cNvSpPr/>
          <p:nvPr/>
        </p:nvSpPr>
        <p:spPr>
          <a:xfrm>
            <a:off x="9522985" y="4889159"/>
            <a:ext cx="2405063" cy="508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Opkomende hubs: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Londen, Berlijn, Amsterdam, Parijs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9349352" y="5682754"/>
            <a:ext cx="29766" cy="1841500"/>
          </a:xfrm>
          <a:custGeom>
            <a:avLst/>
            <a:gdLst/>
            <a:ahLst/>
            <a:cxnLst/>
            <a:rect l="l" t="t" r="r" b="b"/>
            <a:pathLst>
              <a:path w="29766" h="1841500">
                <a:moveTo>
                  <a:pt x="0" y="0"/>
                </a:moveTo>
                <a:lnTo>
                  <a:pt x="29766" y="0"/>
                </a:lnTo>
                <a:lnTo>
                  <a:pt x="29766" y="1841500"/>
                </a:lnTo>
                <a:lnTo>
                  <a:pt x="0" y="1841500"/>
                </a:lnTo>
                <a:lnTo>
                  <a:pt x="0" y="0"/>
                </a:ln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22" name="Shape 19"/>
          <p:cNvSpPr/>
          <p:nvPr/>
        </p:nvSpPr>
        <p:spPr>
          <a:xfrm>
            <a:off x="9522985" y="5809723"/>
            <a:ext cx="254000" cy="254000"/>
          </a:xfrm>
          <a:custGeom>
            <a:avLst/>
            <a:gdLst/>
            <a:ahLst/>
            <a:cxnLst/>
            <a:rect l="l" t="t" r="r" b="b"/>
            <a:pathLst>
              <a:path w="254000" h="254000">
                <a:moveTo>
                  <a:pt x="127000" y="0"/>
                </a:moveTo>
                <a:lnTo>
                  <a:pt x="127000" y="0"/>
                </a:lnTo>
                <a:cubicBezTo>
                  <a:pt x="197093" y="0"/>
                  <a:pt x="254000" y="56907"/>
                  <a:pt x="254000" y="127000"/>
                </a:cubicBezTo>
                <a:lnTo>
                  <a:pt x="254000" y="127000"/>
                </a:lnTo>
                <a:cubicBezTo>
                  <a:pt x="254000" y="197093"/>
                  <a:pt x="197093" y="254000"/>
                  <a:pt x="127000" y="254000"/>
                </a:cubicBezTo>
                <a:lnTo>
                  <a:pt x="127000" y="254000"/>
                </a:lnTo>
                <a:cubicBezTo>
                  <a:pt x="56907" y="254000"/>
                  <a:pt x="0" y="197093"/>
                  <a:pt x="0" y="127000"/>
                </a:cubicBezTo>
                <a:lnTo>
                  <a:pt x="0" y="127000"/>
                </a:lnTo>
                <a:cubicBezTo>
                  <a:pt x="0" y="56907"/>
                  <a:pt x="56907" y="0"/>
                  <a:pt x="127000" y="0"/>
                </a:cubicBez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23" name="Shape 20"/>
          <p:cNvSpPr/>
          <p:nvPr/>
        </p:nvSpPr>
        <p:spPr>
          <a:xfrm>
            <a:off x="9602329" y="5873130"/>
            <a:ext cx="95250" cy="127000"/>
          </a:xfrm>
          <a:custGeom>
            <a:avLst/>
            <a:gdLst/>
            <a:ahLst/>
            <a:cxnLst/>
            <a:rect l="l" t="t" r="r" b="b"/>
            <a:pathLst>
              <a:path w="95250" h="127000">
                <a:moveTo>
                  <a:pt x="18579" y="11584"/>
                </a:moveTo>
                <a:cubicBezTo>
                  <a:pt x="16197" y="7888"/>
                  <a:pt x="11286" y="6821"/>
                  <a:pt x="7615" y="9203"/>
                </a:cubicBezTo>
                <a:cubicBezTo>
                  <a:pt x="3944" y="11584"/>
                  <a:pt x="2853" y="16470"/>
                  <a:pt x="5234" y="20166"/>
                </a:cubicBezTo>
                <a:lnTo>
                  <a:pt x="35644" y="67469"/>
                </a:lnTo>
                <a:lnTo>
                  <a:pt x="21828" y="67469"/>
                </a:lnTo>
                <a:cubicBezTo>
                  <a:pt x="18529" y="67469"/>
                  <a:pt x="15875" y="70123"/>
                  <a:pt x="15875" y="73422"/>
                </a:cubicBezTo>
                <a:cubicBezTo>
                  <a:pt x="15875" y="76721"/>
                  <a:pt x="18529" y="79375"/>
                  <a:pt x="21828" y="79375"/>
                </a:cubicBezTo>
                <a:lnTo>
                  <a:pt x="39688" y="79375"/>
                </a:lnTo>
                <a:lnTo>
                  <a:pt x="39688" y="87313"/>
                </a:lnTo>
                <a:lnTo>
                  <a:pt x="21828" y="87313"/>
                </a:lnTo>
                <a:cubicBezTo>
                  <a:pt x="18529" y="87313"/>
                  <a:pt x="15875" y="89967"/>
                  <a:pt x="15875" y="93266"/>
                </a:cubicBezTo>
                <a:cubicBezTo>
                  <a:pt x="15875" y="96565"/>
                  <a:pt x="18529" y="99219"/>
                  <a:pt x="21828" y="99219"/>
                </a:cubicBezTo>
                <a:lnTo>
                  <a:pt x="39688" y="99219"/>
                </a:lnTo>
                <a:lnTo>
                  <a:pt x="39688" y="111125"/>
                </a:lnTo>
                <a:cubicBezTo>
                  <a:pt x="39688" y="115515"/>
                  <a:pt x="43235" y="119063"/>
                  <a:pt x="47625" y="119063"/>
                </a:cubicBezTo>
                <a:cubicBezTo>
                  <a:pt x="52015" y="119063"/>
                  <a:pt x="55563" y="115515"/>
                  <a:pt x="55563" y="111125"/>
                </a:cubicBezTo>
                <a:lnTo>
                  <a:pt x="55563" y="99219"/>
                </a:lnTo>
                <a:lnTo>
                  <a:pt x="73422" y="99219"/>
                </a:lnTo>
                <a:cubicBezTo>
                  <a:pt x="76721" y="99219"/>
                  <a:pt x="79375" y="96565"/>
                  <a:pt x="79375" y="93266"/>
                </a:cubicBezTo>
                <a:cubicBezTo>
                  <a:pt x="79375" y="89967"/>
                  <a:pt x="76721" y="87313"/>
                  <a:pt x="73422" y="87313"/>
                </a:cubicBezTo>
                <a:lnTo>
                  <a:pt x="55563" y="87313"/>
                </a:lnTo>
                <a:lnTo>
                  <a:pt x="55563" y="79375"/>
                </a:lnTo>
                <a:lnTo>
                  <a:pt x="73422" y="79375"/>
                </a:lnTo>
                <a:cubicBezTo>
                  <a:pt x="76721" y="79375"/>
                  <a:pt x="79375" y="76721"/>
                  <a:pt x="79375" y="73422"/>
                </a:cubicBezTo>
                <a:cubicBezTo>
                  <a:pt x="79375" y="70123"/>
                  <a:pt x="76721" y="67469"/>
                  <a:pt x="73422" y="67469"/>
                </a:cubicBezTo>
                <a:lnTo>
                  <a:pt x="59606" y="67469"/>
                </a:lnTo>
                <a:lnTo>
                  <a:pt x="90016" y="20166"/>
                </a:lnTo>
                <a:cubicBezTo>
                  <a:pt x="92397" y="16470"/>
                  <a:pt x="91331" y="11559"/>
                  <a:pt x="87635" y="9203"/>
                </a:cubicBezTo>
                <a:cubicBezTo>
                  <a:pt x="83939" y="6846"/>
                  <a:pt x="79028" y="7888"/>
                  <a:pt x="76671" y="11584"/>
                </a:cubicBezTo>
                <a:lnTo>
                  <a:pt x="47625" y="56753"/>
                </a:lnTo>
                <a:lnTo>
                  <a:pt x="18579" y="11584"/>
                </a:lnTo>
                <a:close/>
              </a:path>
            </a:pathLst>
          </a:custGeom>
          <a:solidFill>
            <a:srgbClr val="E4E2DD"/>
          </a:solidFill>
          <a:ln/>
        </p:spPr>
      </p:sp>
      <p:sp>
        <p:nvSpPr>
          <p:cNvPr id="24" name="Text 21"/>
          <p:cNvSpPr/>
          <p:nvPr/>
        </p:nvSpPr>
        <p:spPr>
          <a:xfrm>
            <a:off x="9872111" y="5809723"/>
            <a:ext cx="460375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500" b="1" dirty="0">
                <a:solidFill>
                  <a:srgbClr val="6D6D6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Azië</a:t>
            </a:r>
            <a:endParaRPr lang="en-US" sz="1600" dirty="0"/>
          </a:p>
        </p:txBody>
      </p:sp>
      <p:sp>
        <p:nvSpPr>
          <p:cNvPr id="25" name="Text 22"/>
          <p:cNvSpPr/>
          <p:nvPr/>
        </p:nvSpPr>
        <p:spPr>
          <a:xfrm>
            <a:off x="9522985" y="6158849"/>
            <a:ext cx="2540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rgbClr val="6D6D6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13%</a:t>
            </a:r>
            <a:endParaRPr lang="en-US" sz="1600" dirty="0"/>
          </a:p>
        </p:txBody>
      </p:sp>
      <p:sp>
        <p:nvSpPr>
          <p:cNvPr id="26" name="Text 23"/>
          <p:cNvSpPr/>
          <p:nvPr/>
        </p:nvSpPr>
        <p:spPr>
          <a:xfrm>
            <a:off x="9522985" y="6603318"/>
            <a:ext cx="2413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Daling van 30% in 2023</a:t>
            </a:r>
            <a:endParaRPr lang="en-US" sz="1600" dirty="0"/>
          </a:p>
        </p:txBody>
      </p:sp>
      <p:sp>
        <p:nvSpPr>
          <p:cNvPr id="27" name="Shape 24"/>
          <p:cNvSpPr/>
          <p:nvPr/>
        </p:nvSpPr>
        <p:spPr>
          <a:xfrm>
            <a:off x="9522985" y="6888882"/>
            <a:ext cx="2349500" cy="508000"/>
          </a:xfrm>
          <a:custGeom>
            <a:avLst/>
            <a:gdLst/>
            <a:ahLst/>
            <a:cxnLst/>
            <a:rect l="l" t="t" r="r" b="b"/>
            <a:pathLst>
              <a:path w="2349500" h="508000">
                <a:moveTo>
                  <a:pt x="31750" y="0"/>
                </a:moveTo>
                <a:lnTo>
                  <a:pt x="2317750" y="0"/>
                </a:lnTo>
                <a:cubicBezTo>
                  <a:pt x="2335273" y="0"/>
                  <a:pt x="2349500" y="14227"/>
                  <a:pt x="2349500" y="31750"/>
                </a:cubicBezTo>
                <a:lnTo>
                  <a:pt x="2349500" y="476250"/>
                </a:lnTo>
                <a:cubicBezTo>
                  <a:pt x="2349500" y="493773"/>
                  <a:pt x="2335273" y="508000"/>
                  <a:pt x="2317750" y="508000"/>
                </a:cubicBezTo>
                <a:lnTo>
                  <a:pt x="31750" y="508000"/>
                </a:lnTo>
                <a:cubicBezTo>
                  <a:pt x="14227" y="508000"/>
                  <a:pt x="0" y="493773"/>
                  <a:pt x="0" y="476250"/>
                </a:cubicBezTo>
                <a:lnTo>
                  <a:pt x="0" y="31750"/>
                </a:lnTo>
                <a:cubicBezTo>
                  <a:pt x="0" y="14227"/>
                  <a:pt x="14227" y="0"/>
                  <a:pt x="31750" y="0"/>
                </a:cubicBezTo>
                <a:close/>
              </a:path>
            </a:pathLst>
          </a:custGeom>
          <a:solidFill>
            <a:srgbClr val="6D6D6D">
              <a:alpha val="10196"/>
            </a:srgbClr>
          </a:solidFill>
          <a:ln/>
        </p:spPr>
      </p:sp>
      <p:sp>
        <p:nvSpPr>
          <p:cNvPr id="28" name="Text 25"/>
          <p:cNvSpPr/>
          <p:nvPr/>
        </p:nvSpPr>
        <p:spPr>
          <a:xfrm>
            <a:off x="9522985" y="6888882"/>
            <a:ext cx="2405063" cy="508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ctr"/>
          <a:lstStyle/>
          <a:p>
            <a:pPr>
              <a:lnSpc>
                <a:spcPct val="120000"/>
              </a:lnSpc>
            </a:pPr>
            <a:r>
              <a:rPr lang="en-US" sz="875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Challenges:</a:t>
            </a:r>
            <a:pPr>
              <a:lnSpc>
                <a:spcPct val="120000"/>
              </a:lnSpc>
            </a:pPr>
            <a:r>
              <a:rPr lang="en-US" sz="875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Regulering, technologie-soevereiniteit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www.heatsign.com/1005c16b1d6943d7aa4ded0e1831dbd48fef506f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781" b="781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B"/>
              </a:gs>
              <a:gs pos="50000">
                <a:srgbClr val="0A0A0B">
                  <a:alpha val="90000"/>
                </a:srgbClr>
              </a:gs>
              <a:gs pos="100000">
                <a:srgbClr val="0A0A0B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1352848"/>
            <a:ext cx="3495675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9600" b="1" dirty="0">
                <a:solidFill>
                  <a:srgbClr val="6AFFAF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2800573"/>
            <a:ext cx="322897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Praktijk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4819427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5162104"/>
            <a:ext cx="30289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AI-Adoptie in Bedrijven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KLOOF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 Adoptiekloof: Groot vs Klein</a:t>
            </a:r>
            <a:endParaRPr lang="en-US" sz="1600" dirty="0"/>
          </a:p>
        </p:txBody>
      </p:sp>
      <p:pic>
        <p:nvPicPr>
          <p:cNvPr id="4" name="Image 0" descr="https://kimi-img.moonshot.cn/pub/slides/26-01-26-01:53:08-d5r5h17k67e59a69lk30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81000" y="1371265"/>
            <a:ext cx="5562600" cy="5105400"/>
          </a:xfrm>
          <a:prstGeom prst="roundRect">
            <a:avLst>
              <a:gd name="adj" fmla="val 0"/>
            </a:avLst>
          </a:prstGeom>
        </p:spPr>
      </p:pic>
      <p:sp>
        <p:nvSpPr>
          <p:cNvPr id="5" name="Text 2"/>
          <p:cNvSpPr/>
          <p:nvPr/>
        </p:nvSpPr>
        <p:spPr>
          <a:xfrm>
            <a:off x="6248363" y="1469864"/>
            <a:ext cx="56769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Waarom het MKB Achterblijft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6254316" y="1932905"/>
            <a:ext cx="5555456" cy="1078706"/>
          </a:xfrm>
          <a:custGeom>
            <a:avLst/>
            <a:gdLst/>
            <a:ahLst/>
            <a:cxnLst/>
            <a:rect l="l" t="t" r="r" b="b"/>
            <a:pathLst>
              <a:path w="5555456" h="1078706">
                <a:moveTo>
                  <a:pt x="76200" y="0"/>
                </a:moveTo>
                <a:lnTo>
                  <a:pt x="5479256" y="0"/>
                </a:lnTo>
                <a:cubicBezTo>
                  <a:pt x="5521340" y="0"/>
                  <a:pt x="5555456" y="34116"/>
                  <a:pt x="5555456" y="76200"/>
                </a:cubicBezTo>
                <a:lnTo>
                  <a:pt x="5555456" y="1002506"/>
                </a:lnTo>
                <a:cubicBezTo>
                  <a:pt x="5555456" y="1044590"/>
                  <a:pt x="5521340" y="1078706"/>
                  <a:pt x="5479256" y="1078706"/>
                </a:cubicBezTo>
                <a:lnTo>
                  <a:pt x="76200" y="1078706"/>
                </a:lnTo>
                <a:cubicBezTo>
                  <a:pt x="34116" y="1078706"/>
                  <a:pt x="0" y="1044590"/>
                  <a:pt x="0" y="1002506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6412632" y="209122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8" name="Shape 5"/>
          <p:cNvSpPr/>
          <p:nvPr/>
        </p:nvSpPr>
        <p:spPr>
          <a:xfrm>
            <a:off x="6517407" y="2205447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4288" y="58281"/>
                </a:moveTo>
                <a:lnTo>
                  <a:pt x="76557" y="83909"/>
                </a:lnTo>
                <a:cubicBezTo>
                  <a:pt x="79474" y="85100"/>
                  <a:pt x="82570" y="85725"/>
                  <a:pt x="85725" y="85725"/>
                </a:cubicBezTo>
                <a:cubicBezTo>
                  <a:pt x="88880" y="85725"/>
                  <a:pt x="91976" y="85100"/>
                  <a:pt x="94893" y="83909"/>
                </a:cubicBezTo>
                <a:lnTo>
                  <a:pt x="167045" y="54203"/>
                </a:lnTo>
                <a:cubicBezTo>
                  <a:pt x="169724" y="53102"/>
                  <a:pt x="171450" y="50512"/>
                  <a:pt x="171450" y="47625"/>
                </a:cubicBezTo>
                <a:cubicBezTo>
                  <a:pt x="171450" y="44738"/>
                  <a:pt x="169724" y="42148"/>
                  <a:pt x="167045" y="41047"/>
                </a:cubicBezTo>
                <a:lnTo>
                  <a:pt x="94893" y="11341"/>
                </a:lnTo>
                <a:cubicBezTo>
                  <a:pt x="91976" y="10150"/>
                  <a:pt x="88880" y="9525"/>
                  <a:pt x="85725" y="9525"/>
                </a:cubicBezTo>
                <a:cubicBezTo>
                  <a:pt x="82570" y="9525"/>
                  <a:pt x="79474" y="10150"/>
                  <a:pt x="76557" y="11341"/>
                </a:cubicBezTo>
                <a:lnTo>
                  <a:pt x="4405" y="41047"/>
                </a:lnTo>
                <a:cubicBezTo>
                  <a:pt x="1726" y="42148"/>
                  <a:pt x="0" y="44738"/>
                  <a:pt x="0" y="47625"/>
                </a:cubicBezTo>
                <a:lnTo>
                  <a:pt x="0" y="135731"/>
                </a:lnTo>
                <a:cubicBezTo>
                  <a:pt x="0" y="139690"/>
                  <a:pt x="3185" y="142875"/>
                  <a:pt x="7144" y="142875"/>
                </a:cubicBezTo>
                <a:cubicBezTo>
                  <a:pt x="11103" y="142875"/>
                  <a:pt x="14288" y="139690"/>
                  <a:pt x="14288" y="135731"/>
                </a:cubicBezTo>
                <a:lnTo>
                  <a:pt x="14288" y="58281"/>
                </a:lnTo>
                <a:close/>
                <a:moveTo>
                  <a:pt x="28575" y="79623"/>
                </a:moveTo>
                <a:lnTo>
                  <a:pt x="28575" y="114300"/>
                </a:lnTo>
                <a:cubicBezTo>
                  <a:pt x="28575" y="130076"/>
                  <a:pt x="54173" y="142875"/>
                  <a:pt x="85725" y="142875"/>
                </a:cubicBezTo>
                <a:cubicBezTo>
                  <a:pt x="117277" y="142875"/>
                  <a:pt x="142875" y="130076"/>
                  <a:pt x="142875" y="114300"/>
                </a:cubicBezTo>
                <a:lnTo>
                  <a:pt x="142875" y="79593"/>
                </a:lnTo>
                <a:lnTo>
                  <a:pt x="100340" y="97125"/>
                </a:lnTo>
                <a:cubicBezTo>
                  <a:pt x="95696" y="99030"/>
                  <a:pt x="90755" y="100012"/>
                  <a:pt x="85725" y="100012"/>
                </a:cubicBezTo>
                <a:cubicBezTo>
                  <a:pt x="80695" y="100012"/>
                  <a:pt x="75754" y="99030"/>
                  <a:pt x="71110" y="97125"/>
                </a:cubicBezTo>
                <a:lnTo>
                  <a:pt x="28575" y="79593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9" name="Text 6"/>
          <p:cNvSpPr/>
          <p:nvPr/>
        </p:nvSpPr>
        <p:spPr>
          <a:xfrm>
            <a:off x="6945995" y="2091221"/>
            <a:ext cx="4791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Ontbrekende Vaardigheden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6945995" y="2395947"/>
            <a:ext cx="4781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50% van MKB-bedrijven geeft aan dat werknemers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ontbrekende AI-vaardigheden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hebben</a:t>
            </a: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6254316" y="3175434"/>
            <a:ext cx="5555456" cy="1078706"/>
          </a:xfrm>
          <a:custGeom>
            <a:avLst/>
            <a:gdLst/>
            <a:ahLst/>
            <a:cxnLst/>
            <a:rect l="l" t="t" r="r" b="b"/>
            <a:pathLst>
              <a:path w="5555456" h="1078706">
                <a:moveTo>
                  <a:pt x="76200" y="0"/>
                </a:moveTo>
                <a:lnTo>
                  <a:pt x="5479256" y="0"/>
                </a:lnTo>
                <a:cubicBezTo>
                  <a:pt x="5521340" y="0"/>
                  <a:pt x="5555456" y="34116"/>
                  <a:pt x="5555456" y="76200"/>
                </a:cubicBezTo>
                <a:lnTo>
                  <a:pt x="5555456" y="1002506"/>
                </a:lnTo>
                <a:cubicBezTo>
                  <a:pt x="5555456" y="1044590"/>
                  <a:pt x="5521340" y="1078706"/>
                  <a:pt x="5479256" y="1078706"/>
                </a:cubicBezTo>
                <a:lnTo>
                  <a:pt x="76200" y="1078706"/>
                </a:lnTo>
                <a:cubicBezTo>
                  <a:pt x="34116" y="1078706"/>
                  <a:pt x="0" y="1044590"/>
                  <a:pt x="0" y="1002506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2" name="Shape 9"/>
          <p:cNvSpPr/>
          <p:nvPr/>
        </p:nvSpPr>
        <p:spPr>
          <a:xfrm>
            <a:off x="6412632" y="333375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13" name="Shape 10"/>
          <p:cNvSpPr/>
          <p:nvPr/>
        </p:nvSpPr>
        <p:spPr>
          <a:xfrm>
            <a:off x="6536457" y="3447976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21818" y="57150"/>
                </a:moveTo>
                <a:cubicBezTo>
                  <a:pt x="30004" y="29617"/>
                  <a:pt x="55513" y="9525"/>
                  <a:pt x="85725" y="9525"/>
                </a:cubicBezTo>
                <a:lnTo>
                  <a:pt x="104775" y="9525"/>
                </a:lnTo>
                <a:cubicBezTo>
                  <a:pt x="110044" y="9525"/>
                  <a:pt x="114300" y="13781"/>
                  <a:pt x="114300" y="19050"/>
                </a:cubicBezTo>
                <a:cubicBezTo>
                  <a:pt x="114300" y="24319"/>
                  <a:pt x="110044" y="28575"/>
                  <a:pt x="104775" y="28575"/>
                </a:cubicBezTo>
                <a:lnTo>
                  <a:pt x="85725" y="28575"/>
                </a:lnTo>
                <a:cubicBezTo>
                  <a:pt x="66199" y="28575"/>
                  <a:pt x="49411" y="40332"/>
                  <a:pt x="42059" y="57150"/>
                </a:cubicBezTo>
                <a:lnTo>
                  <a:pt x="80962" y="57150"/>
                </a:lnTo>
                <a:cubicBezTo>
                  <a:pt x="84921" y="57150"/>
                  <a:pt x="88106" y="60335"/>
                  <a:pt x="88106" y="64294"/>
                </a:cubicBezTo>
                <a:cubicBezTo>
                  <a:pt x="88106" y="68253"/>
                  <a:pt x="84921" y="71438"/>
                  <a:pt x="80962" y="71438"/>
                </a:cubicBezTo>
                <a:lnTo>
                  <a:pt x="38338" y="71438"/>
                </a:lnTo>
                <a:cubicBezTo>
                  <a:pt x="38189" y="73015"/>
                  <a:pt x="38100" y="74593"/>
                  <a:pt x="38100" y="76200"/>
                </a:cubicBezTo>
                <a:cubicBezTo>
                  <a:pt x="38100" y="77807"/>
                  <a:pt x="38189" y="79385"/>
                  <a:pt x="38338" y="80962"/>
                </a:cubicBezTo>
                <a:lnTo>
                  <a:pt x="80962" y="80962"/>
                </a:lnTo>
                <a:cubicBezTo>
                  <a:pt x="84921" y="80962"/>
                  <a:pt x="88106" y="84147"/>
                  <a:pt x="88106" y="88106"/>
                </a:cubicBezTo>
                <a:cubicBezTo>
                  <a:pt x="88106" y="92065"/>
                  <a:pt x="84921" y="95250"/>
                  <a:pt x="80962" y="95250"/>
                </a:cubicBezTo>
                <a:lnTo>
                  <a:pt x="42059" y="95250"/>
                </a:lnTo>
                <a:cubicBezTo>
                  <a:pt x="49411" y="112068"/>
                  <a:pt x="66199" y="123825"/>
                  <a:pt x="85725" y="123825"/>
                </a:cubicBezTo>
                <a:lnTo>
                  <a:pt x="104775" y="123825"/>
                </a:lnTo>
                <a:cubicBezTo>
                  <a:pt x="110044" y="123825"/>
                  <a:pt x="114300" y="128081"/>
                  <a:pt x="114300" y="133350"/>
                </a:cubicBezTo>
                <a:cubicBezTo>
                  <a:pt x="114300" y="138619"/>
                  <a:pt x="110044" y="142875"/>
                  <a:pt x="104775" y="142875"/>
                </a:cubicBezTo>
                <a:lnTo>
                  <a:pt x="85725" y="142875"/>
                </a:lnTo>
                <a:cubicBezTo>
                  <a:pt x="55513" y="142875"/>
                  <a:pt x="30004" y="122783"/>
                  <a:pt x="21818" y="95250"/>
                </a:cubicBezTo>
                <a:lnTo>
                  <a:pt x="11906" y="95250"/>
                </a:lnTo>
                <a:cubicBezTo>
                  <a:pt x="7947" y="95250"/>
                  <a:pt x="4763" y="92065"/>
                  <a:pt x="4763" y="88106"/>
                </a:cubicBezTo>
                <a:cubicBezTo>
                  <a:pt x="4763" y="84147"/>
                  <a:pt x="7947" y="80962"/>
                  <a:pt x="11906" y="80962"/>
                </a:cubicBezTo>
                <a:lnTo>
                  <a:pt x="19229" y="80962"/>
                </a:lnTo>
                <a:cubicBezTo>
                  <a:pt x="19020" y="77837"/>
                  <a:pt x="19020" y="74563"/>
                  <a:pt x="19229" y="71438"/>
                </a:cubicBezTo>
                <a:lnTo>
                  <a:pt x="11906" y="71438"/>
                </a:lnTo>
                <a:cubicBezTo>
                  <a:pt x="7947" y="71438"/>
                  <a:pt x="4763" y="68253"/>
                  <a:pt x="4763" y="64294"/>
                </a:cubicBezTo>
                <a:cubicBezTo>
                  <a:pt x="4763" y="60335"/>
                  <a:pt x="7947" y="57150"/>
                  <a:pt x="11906" y="57150"/>
                </a:cubicBezTo>
                <a:lnTo>
                  <a:pt x="21818" y="5715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4" name="Text 11"/>
          <p:cNvSpPr/>
          <p:nvPr/>
        </p:nvSpPr>
        <p:spPr>
          <a:xfrm>
            <a:off x="6945995" y="3333750"/>
            <a:ext cx="47910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Financiële Beperkingen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945995" y="3638476"/>
            <a:ext cx="47815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Hoge investeringskosten en onzekere ROI weerhouden MKB van adoptie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6254316" y="4417963"/>
            <a:ext cx="5555456" cy="850106"/>
          </a:xfrm>
          <a:custGeom>
            <a:avLst/>
            <a:gdLst/>
            <a:ahLst/>
            <a:cxnLst/>
            <a:rect l="l" t="t" r="r" b="b"/>
            <a:pathLst>
              <a:path w="5555456" h="850106">
                <a:moveTo>
                  <a:pt x="76204" y="0"/>
                </a:moveTo>
                <a:lnTo>
                  <a:pt x="5479253" y="0"/>
                </a:lnTo>
                <a:cubicBezTo>
                  <a:pt x="5521339" y="0"/>
                  <a:pt x="5555456" y="34117"/>
                  <a:pt x="5555456" y="76204"/>
                </a:cubicBezTo>
                <a:lnTo>
                  <a:pt x="5555456" y="773903"/>
                </a:lnTo>
                <a:cubicBezTo>
                  <a:pt x="5555456" y="815989"/>
                  <a:pt x="5521339" y="850106"/>
                  <a:pt x="5479253" y="850106"/>
                </a:cubicBezTo>
                <a:lnTo>
                  <a:pt x="76204" y="850106"/>
                </a:lnTo>
                <a:cubicBezTo>
                  <a:pt x="34117" y="850106"/>
                  <a:pt x="0" y="815989"/>
                  <a:pt x="0" y="773903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7" name="Shape 14"/>
          <p:cNvSpPr/>
          <p:nvPr/>
        </p:nvSpPr>
        <p:spPr>
          <a:xfrm>
            <a:off x="6412632" y="4576279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190500" y="0"/>
                </a:moveTo>
                <a:lnTo>
                  <a:pt x="190500" y="0"/>
                </a:lnTo>
                <a:cubicBezTo>
                  <a:pt x="295640" y="0"/>
                  <a:pt x="381000" y="85360"/>
                  <a:pt x="381000" y="190500"/>
                </a:cubicBezTo>
                <a:lnTo>
                  <a:pt x="381000" y="190500"/>
                </a:lnTo>
                <a:cubicBezTo>
                  <a:pt x="381000" y="295640"/>
                  <a:pt x="295640" y="381000"/>
                  <a:pt x="190500" y="381000"/>
                </a:cubicBezTo>
                <a:lnTo>
                  <a:pt x="190500" y="381000"/>
                </a:lnTo>
                <a:cubicBezTo>
                  <a:pt x="85360" y="381000"/>
                  <a:pt x="0" y="295640"/>
                  <a:pt x="0" y="190500"/>
                </a:cubicBezTo>
                <a:lnTo>
                  <a:pt x="0" y="190500"/>
                </a:lnTo>
                <a:cubicBezTo>
                  <a:pt x="0" y="85360"/>
                  <a:pt x="85360" y="0"/>
                  <a:pt x="1905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18" name="Shape 15"/>
          <p:cNvSpPr/>
          <p:nvPr/>
        </p:nvSpPr>
        <p:spPr>
          <a:xfrm>
            <a:off x="6517407" y="4690504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5725" y="28575"/>
                </a:moveTo>
                <a:cubicBezTo>
                  <a:pt x="58668" y="28575"/>
                  <a:pt x="34171" y="39291"/>
                  <a:pt x="16163" y="56733"/>
                </a:cubicBezTo>
                <a:cubicBezTo>
                  <a:pt x="12383" y="60394"/>
                  <a:pt x="6340" y="60305"/>
                  <a:pt x="2709" y="56525"/>
                </a:cubicBezTo>
                <a:cubicBezTo>
                  <a:pt x="-923" y="52745"/>
                  <a:pt x="-863" y="46702"/>
                  <a:pt x="2917" y="43071"/>
                </a:cubicBezTo>
                <a:cubicBezTo>
                  <a:pt x="24319" y="22294"/>
                  <a:pt x="53548" y="9525"/>
                  <a:pt x="85725" y="9525"/>
                </a:cubicBezTo>
                <a:cubicBezTo>
                  <a:pt x="117902" y="9525"/>
                  <a:pt x="147131" y="22294"/>
                  <a:pt x="168563" y="43071"/>
                </a:cubicBezTo>
                <a:cubicBezTo>
                  <a:pt x="172343" y="46732"/>
                  <a:pt x="172432" y="52774"/>
                  <a:pt x="168771" y="56525"/>
                </a:cubicBezTo>
                <a:cubicBezTo>
                  <a:pt x="165110" y="60275"/>
                  <a:pt x="159068" y="60394"/>
                  <a:pt x="155317" y="56733"/>
                </a:cubicBezTo>
                <a:cubicBezTo>
                  <a:pt x="137279" y="39291"/>
                  <a:pt x="112782" y="28575"/>
                  <a:pt x="85725" y="28575"/>
                </a:cubicBezTo>
                <a:close/>
                <a:moveTo>
                  <a:pt x="71438" y="128588"/>
                </a:moveTo>
                <a:cubicBezTo>
                  <a:pt x="71438" y="120702"/>
                  <a:pt x="77840" y="114300"/>
                  <a:pt x="85725" y="114300"/>
                </a:cubicBezTo>
                <a:cubicBezTo>
                  <a:pt x="93610" y="114300"/>
                  <a:pt x="100013" y="120702"/>
                  <a:pt x="100013" y="128588"/>
                </a:cubicBezTo>
                <a:cubicBezTo>
                  <a:pt x="100013" y="136473"/>
                  <a:pt x="93610" y="142875"/>
                  <a:pt x="85725" y="142875"/>
                </a:cubicBezTo>
                <a:cubicBezTo>
                  <a:pt x="77840" y="142875"/>
                  <a:pt x="71438" y="136473"/>
                  <a:pt x="71438" y="128588"/>
                </a:cubicBezTo>
                <a:close/>
                <a:moveTo>
                  <a:pt x="50006" y="97095"/>
                </a:moveTo>
                <a:cubicBezTo>
                  <a:pt x="46524" y="101054"/>
                  <a:pt x="40511" y="101411"/>
                  <a:pt x="36552" y="97929"/>
                </a:cubicBezTo>
                <a:cubicBezTo>
                  <a:pt x="32593" y="94446"/>
                  <a:pt x="32236" y="88434"/>
                  <a:pt x="35719" y="84475"/>
                </a:cubicBezTo>
                <a:cubicBezTo>
                  <a:pt x="47923" y="70664"/>
                  <a:pt x="65812" y="61912"/>
                  <a:pt x="85725" y="61912"/>
                </a:cubicBezTo>
                <a:cubicBezTo>
                  <a:pt x="105638" y="61912"/>
                  <a:pt x="123527" y="70664"/>
                  <a:pt x="135731" y="84475"/>
                </a:cubicBezTo>
                <a:cubicBezTo>
                  <a:pt x="139214" y="88434"/>
                  <a:pt x="138827" y="94446"/>
                  <a:pt x="134898" y="97929"/>
                </a:cubicBezTo>
                <a:cubicBezTo>
                  <a:pt x="130969" y="101411"/>
                  <a:pt x="124926" y="101025"/>
                  <a:pt x="121444" y="97095"/>
                </a:cubicBezTo>
                <a:cubicBezTo>
                  <a:pt x="112693" y="87184"/>
                  <a:pt x="99953" y="80962"/>
                  <a:pt x="85725" y="80962"/>
                </a:cubicBezTo>
                <a:cubicBezTo>
                  <a:pt x="71497" y="80962"/>
                  <a:pt x="58757" y="87184"/>
                  <a:pt x="50006" y="97095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9" name="Text 16"/>
          <p:cNvSpPr/>
          <p:nvPr/>
        </p:nvSpPr>
        <p:spPr>
          <a:xfrm>
            <a:off x="6945995" y="4576279"/>
            <a:ext cx="4533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Infrastructuur Problemen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6945995" y="4881004"/>
            <a:ext cx="4524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Gebrek aan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kwalitatieve data, cloud computing, high-speed internet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6266222" y="5502176"/>
            <a:ext cx="5542359" cy="876300"/>
          </a:xfrm>
          <a:custGeom>
            <a:avLst/>
            <a:gdLst/>
            <a:ahLst/>
            <a:cxnLst/>
            <a:rect l="l" t="t" r="r" b="b"/>
            <a:pathLst>
              <a:path w="5542359" h="876300">
                <a:moveTo>
                  <a:pt x="0" y="0"/>
                </a:moveTo>
                <a:lnTo>
                  <a:pt x="5542359" y="0"/>
                </a:lnTo>
                <a:lnTo>
                  <a:pt x="5542359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>
              <a:alpha val="5098"/>
            </a:srgbClr>
          </a:solidFill>
          <a:ln/>
        </p:spPr>
      </p:sp>
      <p:sp>
        <p:nvSpPr>
          <p:cNvPr id="22" name="Shape 19"/>
          <p:cNvSpPr/>
          <p:nvPr/>
        </p:nvSpPr>
        <p:spPr>
          <a:xfrm>
            <a:off x="6266222" y="5502176"/>
            <a:ext cx="35719" cy="876300"/>
          </a:xfrm>
          <a:custGeom>
            <a:avLst/>
            <a:gdLst/>
            <a:ahLst/>
            <a:cxnLst/>
            <a:rect l="l" t="t" r="r" b="b"/>
            <a:pathLst>
              <a:path w="35719" h="876300">
                <a:moveTo>
                  <a:pt x="0" y="0"/>
                </a:moveTo>
                <a:lnTo>
                  <a:pt x="35719" y="0"/>
                </a:lnTo>
                <a:lnTo>
                  <a:pt x="35719" y="876300"/>
                </a:lnTo>
                <a:lnTo>
                  <a:pt x="0" y="8763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3" name="Text 20"/>
          <p:cNvSpPr/>
          <p:nvPr/>
        </p:nvSpPr>
        <p:spPr>
          <a:xfrm>
            <a:off x="6474582" y="5654539"/>
            <a:ext cx="5419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Sectorenkloof</a:t>
            </a:r>
            <a:endParaRPr lang="en-US" sz="1600" dirty="0"/>
          </a:p>
        </p:txBody>
      </p:sp>
      <p:sp>
        <p:nvSpPr>
          <p:cNvPr id="24" name="Text 21"/>
          <p:cNvSpPr/>
          <p:nvPr/>
        </p:nvSpPr>
        <p:spPr>
          <a:xfrm>
            <a:off x="6474582" y="5997401"/>
            <a:ext cx="5410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ICT (45%)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 professionele diensten (25%) vs bouw (7%) en horeca (8%)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TOEPASSINGEN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Waarom Bedrijven AI Inzetten</a:t>
            </a:r>
            <a:endParaRPr lang="en-US" sz="1600" dirty="0"/>
          </a:p>
        </p:txBody>
      </p:sp>
      <p:pic>
        <p:nvPicPr>
          <p:cNvPr id="4" name="Image 0" descr="https://kimi-img.moonshot.cn/pub/slides/26-01-26-01:53:08-d5r5h17k67e59a69lk20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81000" y="1371265"/>
            <a:ext cx="5562600" cy="5105400"/>
          </a:xfrm>
          <a:prstGeom prst="roundRect">
            <a:avLst>
              <a:gd name="adj" fmla="val 0"/>
            </a:avLst>
          </a:prstGeom>
        </p:spPr>
      </p:pic>
      <p:sp>
        <p:nvSpPr>
          <p:cNvPr id="5" name="Shape 2"/>
          <p:cNvSpPr/>
          <p:nvPr/>
        </p:nvSpPr>
        <p:spPr>
          <a:xfrm>
            <a:off x="6254316" y="1601949"/>
            <a:ext cx="2697956" cy="1383506"/>
          </a:xfrm>
          <a:custGeom>
            <a:avLst/>
            <a:gdLst/>
            <a:ahLst/>
            <a:cxnLst/>
            <a:rect l="l" t="t" r="r" b="b"/>
            <a:pathLst>
              <a:path w="2697956" h="1383506">
                <a:moveTo>
                  <a:pt x="76204" y="0"/>
                </a:moveTo>
                <a:lnTo>
                  <a:pt x="2621753" y="0"/>
                </a:lnTo>
                <a:cubicBezTo>
                  <a:pt x="2663839" y="0"/>
                  <a:pt x="2697956" y="34117"/>
                  <a:pt x="2697956" y="76204"/>
                </a:cubicBezTo>
                <a:lnTo>
                  <a:pt x="2697956" y="1307303"/>
                </a:lnTo>
                <a:cubicBezTo>
                  <a:pt x="2697956" y="1349389"/>
                  <a:pt x="2663839" y="1383506"/>
                  <a:pt x="2621753" y="1383506"/>
                </a:cubicBezTo>
                <a:lnTo>
                  <a:pt x="76204" y="1383506"/>
                </a:lnTo>
                <a:cubicBezTo>
                  <a:pt x="34117" y="1383506"/>
                  <a:pt x="0" y="1349389"/>
                  <a:pt x="0" y="1307303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298332" y="1760265"/>
            <a:ext cx="2609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34%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6369769" y="2293627"/>
            <a:ext cx="2466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Marketing &amp; Sales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6374532" y="2598353"/>
            <a:ext cx="2457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Meest voorkomende toepassing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9111816" y="1601949"/>
            <a:ext cx="2697956" cy="1383506"/>
          </a:xfrm>
          <a:custGeom>
            <a:avLst/>
            <a:gdLst/>
            <a:ahLst/>
            <a:cxnLst/>
            <a:rect l="l" t="t" r="r" b="b"/>
            <a:pathLst>
              <a:path w="2697956" h="1383506">
                <a:moveTo>
                  <a:pt x="76204" y="0"/>
                </a:moveTo>
                <a:lnTo>
                  <a:pt x="2621753" y="0"/>
                </a:lnTo>
                <a:cubicBezTo>
                  <a:pt x="2663839" y="0"/>
                  <a:pt x="2697956" y="34117"/>
                  <a:pt x="2697956" y="76204"/>
                </a:cubicBezTo>
                <a:lnTo>
                  <a:pt x="2697956" y="1307303"/>
                </a:lnTo>
                <a:cubicBezTo>
                  <a:pt x="2697956" y="1349389"/>
                  <a:pt x="2663839" y="1383506"/>
                  <a:pt x="2621753" y="1383506"/>
                </a:cubicBezTo>
                <a:lnTo>
                  <a:pt x="76204" y="1383506"/>
                </a:lnTo>
                <a:cubicBezTo>
                  <a:pt x="34117" y="1383506"/>
                  <a:pt x="0" y="1349389"/>
                  <a:pt x="0" y="1307303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9155832" y="1760265"/>
            <a:ext cx="2609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27,5%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9227269" y="2293627"/>
            <a:ext cx="2466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Administratie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9232032" y="2598353"/>
            <a:ext cx="2457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Bedrijfsprocessen organiseren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54316" y="3149389"/>
            <a:ext cx="2697956" cy="1383506"/>
          </a:xfrm>
          <a:custGeom>
            <a:avLst/>
            <a:gdLst/>
            <a:ahLst/>
            <a:cxnLst/>
            <a:rect l="l" t="t" r="r" b="b"/>
            <a:pathLst>
              <a:path w="2697956" h="1383506">
                <a:moveTo>
                  <a:pt x="76204" y="0"/>
                </a:moveTo>
                <a:lnTo>
                  <a:pt x="2621753" y="0"/>
                </a:lnTo>
                <a:cubicBezTo>
                  <a:pt x="2663839" y="0"/>
                  <a:pt x="2697956" y="34117"/>
                  <a:pt x="2697956" y="76204"/>
                </a:cubicBezTo>
                <a:lnTo>
                  <a:pt x="2697956" y="1307303"/>
                </a:lnTo>
                <a:cubicBezTo>
                  <a:pt x="2697956" y="1349389"/>
                  <a:pt x="2663839" y="1383506"/>
                  <a:pt x="2621753" y="1383506"/>
                </a:cubicBezTo>
                <a:lnTo>
                  <a:pt x="76204" y="1383506"/>
                </a:lnTo>
                <a:cubicBezTo>
                  <a:pt x="34117" y="1383506"/>
                  <a:pt x="0" y="1349389"/>
                  <a:pt x="0" y="1307303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298332" y="3307705"/>
            <a:ext cx="2609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20%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6369769" y="3841068"/>
            <a:ext cx="2466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ICT-beveiliging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6374532" y="4145793"/>
            <a:ext cx="2457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Cybersecurity versterken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9111816" y="3149389"/>
            <a:ext cx="2697956" cy="1383506"/>
          </a:xfrm>
          <a:custGeom>
            <a:avLst/>
            <a:gdLst/>
            <a:ahLst/>
            <a:cxnLst/>
            <a:rect l="l" t="t" r="r" b="b"/>
            <a:pathLst>
              <a:path w="2697956" h="1383506">
                <a:moveTo>
                  <a:pt x="76204" y="0"/>
                </a:moveTo>
                <a:lnTo>
                  <a:pt x="2621753" y="0"/>
                </a:lnTo>
                <a:cubicBezTo>
                  <a:pt x="2663839" y="0"/>
                  <a:pt x="2697956" y="34117"/>
                  <a:pt x="2697956" y="76204"/>
                </a:cubicBezTo>
                <a:lnTo>
                  <a:pt x="2697956" y="1307303"/>
                </a:lnTo>
                <a:cubicBezTo>
                  <a:pt x="2697956" y="1349389"/>
                  <a:pt x="2663839" y="1383506"/>
                  <a:pt x="2621753" y="1383506"/>
                </a:cubicBezTo>
                <a:lnTo>
                  <a:pt x="76204" y="1383506"/>
                </a:lnTo>
                <a:cubicBezTo>
                  <a:pt x="34117" y="1383506"/>
                  <a:pt x="0" y="1349389"/>
                  <a:pt x="0" y="1307303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9155832" y="3307705"/>
            <a:ext cx="2609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6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25%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9227269" y="3841068"/>
            <a:ext cx="24669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Productie</a:t>
            </a:r>
            <a:endParaRPr lang="en-US" sz="1600" dirty="0"/>
          </a:p>
        </p:txBody>
      </p:sp>
      <p:sp>
        <p:nvSpPr>
          <p:cNvPr id="20" name="Text 17"/>
          <p:cNvSpPr/>
          <p:nvPr/>
        </p:nvSpPr>
        <p:spPr>
          <a:xfrm>
            <a:off x="9232032" y="4145793"/>
            <a:ext cx="2457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Procesoptimalisatie</a:t>
            </a:r>
            <a:endParaRPr lang="en-US" sz="1600" dirty="0"/>
          </a:p>
        </p:txBody>
      </p:sp>
      <p:sp>
        <p:nvSpPr>
          <p:cNvPr id="21" name="Shape 18"/>
          <p:cNvSpPr/>
          <p:nvPr/>
        </p:nvSpPr>
        <p:spPr>
          <a:xfrm>
            <a:off x="6266222" y="4729014"/>
            <a:ext cx="5542359" cy="1524000"/>
          </a:xfrm>
          <a:custGeom>
            <a:avLst/>
            <a:gdLst/>
            <a:ahLst/>
            <a:cxnLst/>
            <a:rect l="l" t="t" r="r" b="b"/>
            <a:pathLst>
              <a:path w="5542359" h="1524000">
                <a:moveTo>
                  <a:pt x="0" y="0"/>
                </a:moveTo>
                <a:lnTo>
                  <a:pt x="5542359" y="0"/>
                </a:lnTo>
                <a:lnTo>
                  <a:pt x="5542359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>
              <a:alpha val="5098"/>
            </a:srgbClr>
          </a:solidFill>
          <a:ln/>
        </p:spPr>
      </p:sp>
      <p:sp>
        <p:nvSpPr>
          <p:cNvPr id="22" name="Shape 19"/>
          <p:cNvSpPr/>
          <p:nvPr/>
        </p:nvSpPr>
        <p:spPr>
          <a:xfrm>
            <a:off x="6266222" y="4729014"/>
            <a:ext cx="35719" cy="1524000"/>
          </a:xfrm>
          <a:custGeom>
            <a:avLst/>
            <a:gdLst/>
            <a:ahLst/>
            <a:cxnLst/>
            <a:rect l="l" t="t" r="r" b="b"/>
            <a:pathLst>
              <a:path w="35719" h="1524000">
                <a:moveTo>
                  <a:pt x="0" y="0"/>
                </a:moveTo>
                <a:lnTo>
                  <a:pt x="35719" y="0"/>
                </a:lnTo>
                <a:lnTo>
                  <a:pt x="35719" y="1524000"/>
                </a:lnTo>
                <a:lnTo>
                  <a:pt x="0" y="15240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3" name="Text 20"/>
          <p:cNvSpPr/>
          <p:nvPr/>
        </p:nvSpPr>
        <p:spPr>
          <a:xfrm>
            <a:off x="6474582" y="4881376"/>
            <a:ext cx="5419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Generatieve AI: Hoofdvoordelen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6503157" y="5300328"/>
            <a:ext cx="133350" cy="152400"/>
          </a:xfrm>
          <a:custGeom>
            <a:avLst/>
            <a:gdLst/>
            <a:ahLst/>
            <a:cxnLst/>
            <a:rect l="l" t="t" r="r" b="b"/>
            <a:pathLst>
              <a:path w="133350" h="152400">
                <a:moveTo>
                  <a:pt x="66675" y="73819"/>
                </a:moveTo>
                <a:cubicBezTo>
                  <a:pt x="46961" y="73819"/>
                  <a:pt x="30956" y="57814"/>
                  <a:pt x="30956" y="38100"/>
                </a:cubicBezTo>
                <a:cubicBezTo>
                  <a:pt x="30956" y="18386"/>
                  <a:pt x="46961" y="2381"/>
                  <a:pt x="66675" y="2381"/>
                </a:cubicBezTo>
                <a:cubicBezTo>
                  <a:pt x="86389" y="2381"/>
                  <a:pt x="102394" y="18386"/>
                  <a:pt x="102394" y="38100"/>
                </a:cubicBezTo>
                <a:cubicBezTo>
                  <a:pt x="102394" y="57814"/>
                  <a:pt x="86389" y="73819"/>
                  <a:pt x="66675" y="73819"/>
                </a:cubicBezTo>
                <a:close/>
                <a:moveTo>
                  <a:pt x="57596" y="90488"/>
                </a:moveTo>
                <a:lnTo>
                  <a:pt x="75754" y="90488"/>
                </a:lnTo>
                <a:cubicBezTo>
                  <a:pt x="78641" y="90488"/>
                  <a:pt x="80962" y="92809"/>
                  <a:pt x="80962" y="95696"/>
                </a:cubicBezTo>
                <a:cubicBezTo>
                  <a:pt x="80962" y="96947"/>
                  <a:pt x="80516" y="98137"/>
                  <a:pt x="79712" y="99090"/>
                </a:cubicBezTo>
                <a:lnTo>
                  <a:pt x="71557" y="108615"/>
                </a:lnTo>
                <a:lnTo>
                  <a:pt x="80784" y="142875"/>
                </a:lnTo>
                <a:lnTo>
                  <a:pt x="80962" y="142875"/>
                </a:lnTo>
                <a:lnTo>
                  <a:pt x="91261" y="101650"/>
                </a:lnTo>
                <a:cubicBezTo>
                  <a:pt x="91916" y="99060"/>
                  <a:pt x="94565" y="97482"/>
                  <a:pt x="97066" y="98435"/>
                </a:cubicBezTo>
                <a:cubicBezTo>
                  <a:pt x="115491" y="105460"/>
                  <a:pt x="128588" y="123319"/>
                  <a:pt x="128588" y="144214"/>
                </a:cubicBezTo>
                <a:cubicBezTo>
                  <a:pt x="128588" y="148709"/>
                  <a:pt x="124926" y="152370"/>
                  <a:pt x="120432" y="152370"/>
                </a:cubicBezTo>
                <a:lnTo>
                  <a:pt x="12918" y="152400"/>
                </a:lnTo>
                <a:cubicBezTo>
                  <a:pt x="8424" y="152400"/>
                  <a:pt x="4763" y="148739"/>
                  <a:pt x="4763" y="144244"/>
                </a:cubicBezTo>
                <a:cubicBezTo>
                  <a:pt x="4763" y="123349"/>
                  <a:pt x="17859" y="105489"/>
                  <a:pt x="36284" y="98465"/>
                </a:cubicBezTo>
                <a:cubicBezTo>
                  <a:pt x="38785" y="97512"/>
                  <a:pt x="41434" y="99090"/>
                  <a:pt x="42089" y="101679"/>
                </a:cubicBezTo>
                <a:lnTo>
                  <a:pt x="52388" y="142905"/>
                </a:lnTo>
                <a:lnTo>
                  <a:pt x="52566" y="142905"/>
                </a:lnTo>
                <a:lnTo>
                  <a:pt x="61793" y="108645"/>
                </a:lnTo>
                <a:lnTo>
                  <a:pt x="53638" y="99120"/>
                </a:lnTo>
                <a:cubicBezTo>
                  <a:pt x="52834" y="98167"/>
                  <a:pt x="52388" y="96976"/>
                  <a:pt x="52388" y="95726"/>
                </a:cubicBezTo>
                <a:cubicBezTo>
                  <a:pt x="52388" y="92839"/>
                  <a:pt x="54709" y="90517"/>
                  <a:pt x="57596" y="90517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5" name="Text 22"/>
          <p:cNvSpPr/>
          <p:nvPr/>
        </p:nvSpPr>
        <p:spPr>
          <a:xfrm>
            <a:off x="6779307" y="5262376"/>
            <a:ext cx="23241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Verbeterde werknemersprestaties</a:t>
            </a: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6484107" y="5604867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85725" y="-9525"/>
                </a:moveTo>
                <a:cubicBezTo>
                  <a:pt x="101496" y="-9525"/>
                  <a:pt x="114300" y="3279"/>
                  <a:pt x="114300" y="19050"/>
                </a:cubicBezTo>
                <a:cubicBezTo>
                  <a:pt x="114300" y="34821"/>
                  <a:pt x="101496" y="47625"/>
                  <a:pt x="85725" y="47625"/>
                </a:cubicBezTo>
                <a:cubicBezTo>
                  <a:pt x="69954" y="47625"/>
                  <a:pt x="57150" y="34821"/>
                  <a:pt x="57150" y="19050"/>
                </a:cubicBezTo>
                <a:cubicBezTo>
                  <a:pt x="57150" y="3279"/>
                  <a:pt x="69954" y="-9525"/>
                  <a:pt x="85725" y="-9525"/>
                </a:cubicBezTo>
                <a:close/>
                <a:moveTo>
                  <a:pt x="14288" y="90488"/>
                </a:moveTo>
                <a:cubicBezTo>
                  <a:pt x="14288" y="69622"/>
                  <a:pt x="28277" y="51375"/>
                  <a:pt x="49143" y="41404"/>
                </a:cubicBezTo>
                <a:cubicBezTo>
                  <a:pt x="56674" y="53697"/>
                  <a:pt x="70247" y="61912"/>
                  <a:pt x="85725" y="61912"/>
                </a:cubicBezTo>
                <a:cubicBezTo>
                  <a:pt x="102304" y="61912"/>
                  <a:pt x="116711" y="52477"/>
                  <a:pt x="123825" y="38695"/>
                </a:cubicBezTo>
                <a:cubicBezTo>
                  <a:pt x="128528" y="35332"/>
                  <a:pt x="134273" y="33338"/>
                  <a:pt x="140494" y="33338"/>
                </a:cubicBezTo>
                <a:lnTo>
                  <a:pt x="146298" y="33338"/>
                </a:lnTo>
                <a:cubicBezTo>
                  <a:pt x="149394" y="33338"/>
                  <a:pt x="151656" y="36255"/>
                  <a:pt x="150912" y="39261"/>
                </a:cubicBezTo>
                <a:lnTo>
                  <a:pt x="145822" y="59591"/>
                </a:lnTo>
                <a:cubicBezTo>
                  <a:pt x="148769" y="63282"/>
                  <a:pt x="151239" y="67241"/>
                  <a:pt x="153085" y="71438"/>
                </a:cubicBezTo>
                <a:lnTo>
                  <a:pt x="159544" y="71438"/>
                </a:lnTo>
                <a:cubicBezTo>
                  <a:pt x="163503" y="71438"/>
                  <a:pt x="166688" y="74622"/>
                  <a:pt x="166688" y="78581"/>
                </a:cubicBezTo>
                <a:lnTo>
                  <a:pt x="166688" y="111919"/>
                </a:lnTo>
                <a:cubicBezTo>
                  <a:pt x="166688" y="115878"/>
                  <a:pt x="163503" y="119062"/>
                  <a:pt x="159544" y="119062"/>
                </a:cubicBezTo>
                <a:lnTo>
                  <a:pt x="147638" y="119062"/>
                </a:lnTo>
                <a:cubicBezTo>
                  <a:pt x="142726" y="125611"/>
                  <a:pt x="136178" y="130850"/>
                  <a:pt x="128588" y="134154"/>
                </a:cubicBezTo>
                <a:lnTo>
                  <a:pt x="128588" y="142875"/>
                </a:lnTo>
                <a:cubicBezTo>
                  <a:pt x="128588" y="148144"/>
                  <a:pt x="124331" y="152400"/>
                  <a:pt x="119062" y="152400"/>
                </a:cubicBezTo>
                <a:lnTo>
                  <a:pt x="109240" y="152400"/>
                </a:lnTo>
                <a:cubicBezTo>
                  <a:pt x="104983" y="152400"/>
                  <a:pt x="101263" y="149572"/>
                  <a:pt x="100072" y="145494"/>
                </a:cubicBezTo>
                <a:lnTo>
                  <a:pt x="97959" y="138113"/>
                </a:lnTo>
                <a:lnTo>
                  <a:pt x="73462" y="138113"/>
                </a:lnTo>
                <a:lnTo>
                  <a:pt x="71348" y="145494"/>
                </a:lnTo>
                <a:cubicBezTo>
                  <a:pt x="70187" y="149572"/>
                  <a:pt x="66467" y="152400"/>
                  <a:pt x="62210" y="152400"/>
                </a:cubicBezTo>
                <a:lnTo>
                  <a:pt x="52388" y="152400"/>
                </a:lnTo>
                <a:cubicBezTo>
                  <a:pt x="47119" y="152400"/>
                  <a:pt x="42863" y="148144"/>
                  <a:pt x="42863" y="142875"/>
                </a:cubicBezTo>
                <a:lnTo>
                  <a:pt x="42863" y="134154"/>
                </a:lnTo>
                <a:cubicBezTo>
                  <a:pt x="26045" y="126802"/>
                  <a:pt x="14288" y="110014"/>
                  <a:pt x="14288" y="90488"/>
                </a:cubicBezTo>
                <a:close/>
                <a:moveTo>
                  <a:pt x="126206" y="95250"/>
                </a:moveTo>
                <a:cubicBezTo>
                  <a:pt x="130149" y="95250"/>
                  <a:pt x="133350" y="92049"/>
                  <a:pt x="133350" y="88106"/>
                </a:cubicBezTo>
                <a:cubicBezTo>
                  <a:pt x="133350" y="84164"/>
                  <a:pt x="130149" y="80962"/>
                  <a:pt x="126206" y="80962"/>
                </a:cubicBezTo>
                <a:cubicBezTo>
                  <a:pt x="122264" y="80962"/>
                  <a:pt x="119062" y="84164"/>
                  <a:pt x="119062" y="88106"/>
                </a:cubicBezTo>
                <a:cubicBezTo>
                  <a:pt x="119062" y="92049"/>
                  <a:pt x="122264" y="95250"/>
                  <a:pt x="126206" y="95250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7" name="Text 24"/>
          <p:cNvSpPr/>
          <p:nvPr/>
        </p:nvSpPr>
        <p:spPr>
          <a:xfrm>
            <a:off x="6779307" y="5566916"/>
            <a:ext cx="13335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Kostenbesparingen</a:t>
            </a: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6512682" y="5909407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9" name="Text 26"/>
          <p:cNvSpPr/>
          <p:nvPr/>
        </p:nvSpPr>
        <p:spPr>
          <a:xfrm>
            <a:off x="6779307" y="5871456"/>
            <a:ext cx="1638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Nieuwe taken uitvoeren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BARRIERE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 Vaardigheidskloof: De Grootste Barrière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86953" y="1932719"/>
            <a:ext cx="3612356" cy="1726406"/>
          </a:xfrm>
          <a:custGeom>
            <a:avLst/>
            <a:gdLst/>
            <a:ahLst/>
            <a:cxnLst/>
            <a:rect l="l" t="t" r="r" b="b"/>
            <a:pathLst>
              <a:path w="3612356" h="1726406">
                <a:moveTo>
                  <a:pt x="76204" y="0"/>
                </a:moveTo>
                <a:lnTo>
                  <a:pt x="3536153" y="0"/>
                </a:lnTo>
                <a:cubicBezTo>
                  <a:pt x="3578239" y="0"/>
                  <a:pt x="3612356" y="34118"/>
                  <a:pt x="3612356" y="76204"/>
                </a:cubicBezTo>
                <a:lnTo>
                  <a:pt x="3612356" y="1650203"/>
                </a:lnTo>
                <a:cubicBezTo>
                  <a:pt x="3612356" y="1692289"/>
                  <a:pt x="3578239" y="1726406"/>
                  <a:pt x="3536153" y="1726406"/>
                </a:cubicBezTo>
                <a:lnTo>
                  <a:pt x="76204" y="1726406"/>
                </a:lnTo>
                <a:cubicBezTo>
                  <a:pt x="34118" y="1726406"/>
                  <a:pt x="0" y="1692289"/>
                  <a:pt x="0" y="1650203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6AFFAF">
              <a:alpha val="5098"/>
            </a:srgbClr>
          </a:solidFill>
          <a:ln w="15875">
            <a:solidFill>
              <a:srgbClr val="6AFFAF">
                <a:alpha val="30196"/>
              </a:srgbClr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78482" y="2167124"/>
            <a:ext cx="3429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50%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73732" y="2852849"/>
            <a:ext cx="3238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MKB-bedrijven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583257" y="3195526"/>
            <a:ext cx="3219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Ervaart vaardighedentekort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4235090" y="1932719"/>
            <a:ext cx="3612356" cy="1726406"/>
          </a:xfrm>
          <a:custGeom>
            <a:avLst/>
            <a:gdLst/>
            <a:ahLst/>
            <a:cxnLst/>
            <a:rect l="l" t="t" r="r" b="b"/>
            <a:pathLst>
              <a:path w="3612356" h="1726406">
                <a:moveTo>
                  <a:pt x="76204" y="0"/>
                </a:moveTo>
                <a:lnTo>
                  <a:pt x="3536153" y="0"/>
                </a:lnTo>
                <a:cubicBezTo>
                  <a:pt x="3578239" y="0"/>
                  <a:pt x="3612356" y="34118"/>
                  <a:pt x="3612356" y="76204"/>
                </a:cubicBezTo>
                <a:lnTo>
                  <a:pt x="3612356" y="1650203"/>
                </a:lnTo>
                <a:cubicBezTo>
                  <a:pt x="3612356" y="1692289"/>
                  <a:pt x="3578239" y="1726406"/>
                  <a:pt x="3536153" y="1726406"/>
                </a:cubicBezTo>
                <a:lnTo>
                  <a:pt x="76204" y="1726406"/>
                </a:lnTo>
                <a:cubicBezTo>
                  <a:pt x="34118" y="1726406"/>
                  <a:pt x="0" y="1692289"/>
                  <a:pt x="0" y="1650203"/>
                </a:cubicBezTo>
                <a:lnTo>
                  <a:pt x="0" y="76204"/>
                </a:lnTo>
                <a:cubicBezTo>
                  <a:pt x="0" y="34146"/>
                  <a:pt x="34146" y="0"/>
                  <a:pt x="76204" y="0"/>
                </a:cubicBezTo>
                <a:close/>
              </a:path>
            </a:pathLst>
          </a:custGeom>
          <a:solidFill>
            <a:srgbClr val="E4E2DD">
              <a:alpha val="5098"/>
            </a:srgbClr>
          </a:solidFill>
          <a:ln w="15875">
            <a:solidFill>
              <a:srgbClr val="E4E2DD">
                <a:alpha val="30196"/>
              </a:srgbClr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4326620" y="2167124"/>
            <a:ext cx="34290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11-29%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4421870" y="2852849"/>
            <a:ext cx="3238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50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Biedt AI-training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4431395" y="3195526"/>
            <a:ext cx="32194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Slechts minderheid investeert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98859" y="3892786"/>
            <a:ext cx="35719" cy="2028825"/>
          </a:xfrm>
          <a:custGeom>
            <a:avLst/>
            <a:gdLst/>
            <a:ahLst/>
            <a:cxnLst/>
            <a:rect l="l" t="t" r="r" b="b"/>
            <a:pathLst>
              <a:path w="35719" h="2028825">
                <a:moveTo>
                  <a:pt x="0" y="0"/>
                </a:moveTo>
                <a:lnTo>
                  <a:pt x="35719" y="0"/>
                </a:lnTo>
                <a:lnTo>
                  <a:pt x="35719" y="2028825"/>
                </a:lnTo>
                <a:lnTo>
                  <a:pt x="0" y="2028825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3" name="Text 11"/>
          <p:cNvSpPr/>
          <p:nvPr/>
        </p:nvSpPr>
        <p:spPr>
          <a:xfrm>
            <a:off x="645170" y="4083286"/>
            <a:ext cx="73152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Meest Gevraagde Vaardigheden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51123" y="4546327"/>
            <a:ext cx="3517106" cy="507206"/>
          </a:xfrm>
          <a:custGeom>
            <a:avLst/>
            <a:gdLst/>
            <a:ahLst/>
            <a:cxnLst/>
            <a:rect l="l" t="t" r="r" b="b"/>
            <a:pathLst>
              <a:path w="3517106" h="507206">
                <a:moveTo>
                  <a:pt x="76198" y="0"/>
                </a:moveTo>
                <a:lnTo>
                  <a:pt x="3440909" y="0"/>
                </a:lnTo>
                <a:cubicBezTo>
                  <a:pt x="3482991" y="0"/>
                  <a:pt x="3517106" y="34115"/>
                  <a:pt x="3517106" y="76198"/>
                </a:cubicBezTo>
                <a:lnTo>
                  <a:pt x="3517106" y="431009"/>
                </a:lnTo>
                <a:cubicBezTo>
                  <a:pt x="3517106" y="473091"/>
                  <a:pt x="3482991" y="507206"/>
                  <a:pt x="3440909" y="507206"/>
                </a:cubicBezTo>
                <a:lnTo>
                  <a:pt x="76198" y="507206"/>
                </a:lnTo>
                <a:cubicBezTo>
                  <a:pt x="34115" y="507206"/>
                  <a:pt x="0" y="473091"/>
                  <a:pt x="0" y="431009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795114" y="470464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1906" y="11906"/>
                </a:moveTo>
                <a:cubicBezTo>
                  <a:pt x="18492" y="11906"/>
                  <a:pt x="23812" y="17227"/>
                  <a:pt x="23812" y="23812"/>
                </a:cubicBezTo>
                <a:lnTo>
                  <a:pt x="23812" y="148828"/>
                </a:lnTo>
                <a:cubicBezTo>
                  <a:pt x="23812" y="152102"/>
                  <a:pt x="26491" y="154781"/>
                  <a:pt x="29766" y="154781"/>
                </a:cubicBezTo>
                <a:lnTo>
                  <a:pt x="178594" y="154781"/>
                </a:lnTo>
                <a:cubicBezTo>
                  <a:pt x="185179" y="154781"/>
                  <a:pt x="190500" y="160102"/>
                  <a:pt x="190500" y="166688"/>
                </a:cubicBezTo>
                <a:cubicBezTo>
                  <a:pt x="190500" y="173273"/>
                  <a:pt x="185179" y="178594"/>
                  <a:pt x="178594" y="178594"/>
                </a:cubicBezTo>
                <a:lnTo>
                  <a:pt x="29766" y="178594"/>
                </a:lnTo>
                <a:cubicBezTo>
                  <a:pt x="13320" y="178594"/>
                  <a:pt x="0" y="165274"/>
                  <a:pt x="0" y="148828"/>
                </a:cubicBezTo>
                <a:lnTo>
                  <a:pt x="0" y="23812"/>
                </a:lnTo>
                <a:cubicBezTo>
                  <a:pt x="0" y="17227"/>
                  <a:pt x="5321" y="11906"/>
                  <a:pt x="11906" y="11906"/>
                </a:cubicBezTo>
                <a:close/>
                <a:moveTo>
                  <a:pt x="47625" y="35719"/>
                </a:moveTo>
                <a:cubicBezTo>
                  <a:pt x="47625" y="29133"/>
                  <a:pt x="52946" y="23812"/>
                  <a:pt x="59531" y="23812"/>
                </a:cubicBezTo>
                <a:lnTo>
                  <a:pt x="130969" y="23812"/>
                </a:lnTo>
                <a:cubicBezTo>
                  <a:pt x="137554" y="23812"/>
                  <a:pt x="142875" y="29133"/>
                  <a:pt x="142875" y="35719"/>
                </a:cubicBezTo>
                <a:cubicBezTo>
                  <a:pt x="142875" y="42304"/>
                  <a:pt x="137554" y="47625"/>
                  <a:pt x="130969" y="47625"/>
                </a:cubicBezTo>
                <a:lnTo>
                  <a:pt x="59531" y="47625"/>
                </a:lnTo>
                <a:cubicBezTo>
                  <a:pt x="52946" y="47625"/>
                  <a:pt x="47625" y="42304"/>
                  <a:pt x="47625" y="35719"/>
                </a:cubicBezTo>
                <a:close/>
                <a:moveTo>
                  <a:pt x="59531" y="65484"/>
                </a:moveTo>
                <a:lnTo>
                  <a:pt x="107156" y="65484"/>
                </a:lnTo>
                <a:cubicBezTo>
                  <a:pt x="113742" y="65484"/>
                  <a:pt x="119063" y="70805"/>
                  <a:pt x="119063" y="77391"/>
                </a:cubicBezTo>
                <a:cubicBezTo>
                  <a:pt x="119063" y="83976"/>
                  <a:pt x="113742" y="89297"/>
                  <a:pt x="107156" y="89297"/>
                </a:cubicBezTo>
                <a:lnTo>
                  <a:pt x="59531" y="89297"/>
                </a:lnTo>
                <a:cubicBezTo>
                  <a:pt x="52946" y="89297"/>
                  <a:pt x="47625" y="83976"/>
                  <a:pt x="47625" y="77391"/>
                </a:cubicBezTo>
                <a:cubicBezTo>
                  <a:pt x="47625" y="70805"/>
                  <a:pt x="52946" y="65484"/>
                  <a:pt x="59531" y="65484"/>
                </a:cubicBezTo>
                <a:close/>
                <a:moveTo>
                  <a:pt x="59531" y="107156"/>
                </a:moveTo>
                <a:lnTo>
                  <a:pt x="154781" y="107156"/>
                </a:lnTo>
                <a:cubicBezTo>
                  <a:pt x="161367" y="107156"/>
                  <a:pt x="166688" y="112477"/>
                  <a:pt x="166688" y="119063"/>
                </a:cubicBezTo>
                <a:cubicBezTo>
                  <a:pt x="166688" y="125648"/>
                  <a:pt x="161367" y="130969"/>
                  <a:pt x="154781" y="130969"/>
                </a:cubicBezTo>
                <a:lnTo>
                  <a:pt x="59531" y="130969"/>
                </a:lnTo>
                <a:cubicBezTo>
                  <a:pt x="52946" y="130969"/>
                  <a:pt x="47625" y="125648"/>
                  <a:pt x="47625" y="119063"/>
                </a:cubicBezTo>
                <a:cubicBezTo>
                  <a:pt x="47625" y="112477"/>
                  <a:pt x="52946" y="107156"/>
                  <a:pt x="59531" y="107156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6" name="Text 14"/>
          <p:cNvSpPr/>
          <p:nvPr/>
        </p:nvSpPr>
        <p:spPr>
          <a:xfrm>
            <a:off x="1123652" y="4666506"/>
            <a:ext cx="1076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Data-analyse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4329038" y="4546327"/>
            <a:ext cx="3517106" cy="507206"/>
          </a:xfrm>
          <a:custGeom>
            <a:avLst/>
            <a:gdLst/>
            <a:ahLst/>
            <a:cxnLst/>
            <a:rect l="l" t="t" r="r" b="b"/>
            <a:pathLst>
              <a:path w="3517106" h="507206">
                <a:moveTo>
                  <a:pt x="76198" y="0"/>
                </a:moveTo>
                <a:lnTo>
                  <a:pt x="3440909" y="0"/>
                </a:lnTo>
                <a:cubicBezTo>
                  <a:pt x="3482991" y="0"/>
                  <a:pt x="3517106" y="34115"/>
                  <a:pt x="3517106" y="76198"/>
                </a:cubicBezTo>
                <a:lnTo>
                  <a:pt x="3517106" y="431009"/>
                </a:lnTo>
                <a:cubicBezTo>
                  <a:pt x="3517106" y="473091"/>
                  <a:pt x="3482991" y="507206"/>
                  <a:pt x="3440909" y="507206"/>
                </a:cubicBezTo>
                <a:lnTo>
                  <a:pt x="76198" y="507206"/>
                </a:lnTo>
                <a:cubicBezTo>
                  <a:pt x="34115" y="507206"/>
                  <a:pt x="0" y="473091"/>
                  <a:pt x="0" y="431009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4473029" y="4704643"/>
            <a:ext cx="190500" cy="190500"/>
          </a:xfrm>
          <a:custGeom>
            <a:avLst/>
            <a:gdLst/>
            <a:ahLst/>
            <a:cxnLst/>
            <a:rect l="l" t="t" r="r" b="b"/>
            <a:pathLst>
              <a:path w="190500" h="190500">
                <a:moveTo>
                  <a:pt x="190500" y="95250"/>
                </a:moveTo>
                <a:cubicBezTo>
                  <a:pt x="190500" y="95585"/>
                  <a:pt x="190500" y="95920"/>
                  <a:pt x="190500" y="96255"/>
                </a:cubicBezTo>
                <a:cubicBezTo>
                  <a:pt x="190351" y="109835"/>
                  <a:pt x="177998" y="119063"/>
                  <a:pt x="164418" y="119063"/>
                </a:cubicBezTo>
                <a:lnTo>
                  <a:pt x="127992" y="119063"/>
                </a:lnTo>
                <a:cubicBezTo>
                  <a:pt x="118132" y="119063"/>
                  <a:pt x="110133" y="127062"/>
                  <a:pt x="110133" y="136922"/>
                </a:cubicBezTo>
                <a:cubicBezTo>
                  <a:pt x="110133" y="138187"/>
                  <a:pt x="110282" y="139415"/>
                  <a:pt x="110505" y="140605"/>
                </a:cubicBezTo>
                <a:cubicBezTo>
                  <a:pt x="111286" y="144400"/>
                  <a:pt x="112923" y="148047"/>
                  <a:pt x="114523" y="151730"/>
                </a:cubicBezTo>
                <a:cubicBezTo>
                  <a:pt x="116793" y="156865"/>
                  <a:pt x="119025" y="161962"/>
                  <a:pt x="119025" y="167357"/>
                </a:cubicBezTo>
                <a:cubicBezTo>
                  <a:pt x="119025" y="179189"/>
                  <a:pt x="110989" y="189942"/>
                  <a:pt x="99157" y="190426"/>
                </a:cubicBezTo>
                <a:cubicBezTo>
                  <a:pt x="97854" y="190463"/>
                  <a:pt x="96552" y="190500"/>
                  <a:pt x="95213" y="190500"/>
                </a:cubicBezTo>
                <a:cubicBezTo>
                  <a:pt x="42602" y="190500"/>
                  <a:pt x="-37" y="147861"/>
                  <a:pt x="-37" y="95250"/>
                </a:cubicBezTo>
                <a:cubicBezTo>
                  <a:pt x="-37" y="42639"/>
                  <a:pt x="42639" y="0"/>
                  <a:pt x="95250" y="0"/>
                </a:cubicBezTo>
                <a:cubicBezTo>
                  <a:pt x="147861" y="0"/>
                  <a:pt x="190500" y="42639"/>
                  <a:pt x="190500" y="95250"/>
                </a:cubicBezTo>
                <a:close/>
                <a:moveTo>
                  <a:pt x="47625" y="107156"/>
                </a:moveTo>
                <a:cubicBezTo>
                  <a:pt x="47625" y="100585"/>
                  <a:pt x="42290" y="95250"/>
                  <a:pt x="35719" y="95250"/>
                </a:cubicBezTo>
                <a:cubicBezTo>
                  <a:pt x="29148" y="95250"/>
                  <a:pt x="23812" y="100585"/>
                  <a:pt x="23812" y="107156"/>
                </a:cubicBezTo>
                <a:cubicBezTo>
                  <a:pt x="23812" y="113727"/>
                  <a:pt x="29148" y="119063"/>
                  <a:pt x="35719" y="119063"/>
                </a:cubicBezTo>
                <a:cubicBezTo>
                  <a:pt x="42290" y="119063"/>
                  <a:pt x="47625" y="113727"/>
                  <a:pt x="47625" y="107156"/>
                </a:cubicBezTo>
                <a:close/>
                <a:moveTo>
                  <a:pt x="47625" y="71438"/>
                </a:moveTo>
                <a:cubicBezTo>
                  <a:pt x="54196" y="71438"/>
                  <a:pt x="59531" y="66102"/>
                  <a:pt x="59531" y="59531"/>
                </a:cubicBezTo>
                <a:cubicBezTo>
                  <a:pt x="59531" y="52960"/>
                  <a:pt x="54196" y="47625"/>
                  <a:pt x="47625" y="47625"/>
                </a:cubicBezTo>
                <a:cubicBezTo>
                  <a:pt x="41054" y="47625"/>
                  <a:pt x="35719" y="52960"/>
                  <a:pt x="35719" y="59531"/>
                </a:cubicBezTo>
                <a:cubicBezTo>
                  <a:pt x="35719" y="66102"/>
                  <a:pt x="41054" y="71438"/>
                  <a:pt x="47625" y="71438"/>
                </a:cubicBezTo>
                <a:close/>
                <a:moveTo>
                  <a:pt x="107156" y="35719"/>
                </a:moveTo>
                <a:cubicBezTo>
                  <a:pt x="107156" y="29148"/>
                  <a:pt x="101821" y="23812"/>
                  <a:pt x="95250" y="23812"/>
                </a:cubicBezTo>
                <a:cubicBezTo>
                  <a:pt x="88679" y="23812"/>
                  <a:pt x="83344" y="29148"/>
                  <a:pt x="83344" y="35719"/>
                </a:cubicBezTo>
                <a:cubicBezTo>
                  <a:pt x="83344" y="42290"/>
                  <a:pt x="88679" y="47625"/>
                  <a:pt x="95250" y="47625"/>
                </a:cubicBezTo>
                <a:cubicBezTo>
                  <a:pt x="101821" y="47625"/>
                  <a:pt x="107156" y="42290"/>
                  <a:pt x="107156" y="35719"/>
                </a:cubicBezTo>
                <a:close/>
                <a:moveTo>
                  <a:pt x="142875" y="71438"/>
                </a:moveTo>
                <a:cubicBezTo>
                  <a:pt x="149446" y="71438"/>
                  <a:pt x="154781" y="66102"/>
                  <a:pt x="154781" y="59531"/>
                </a:cubicBezTo>
                <a:cubicBezTo>
                  <a:pt x="154781" y="52960"/>
                  <a:pt x="149446" y="47625"/>
                  <a:pt x="142875" y="47625"/>
                </a:cubicBezTo>
                <a:cubicBezTo>
                  <a:pt x="136304" y="47625"/>
                  <a:pt x="130969" y="52960"/>
                  <a:pt x="130969" y="59531"/>
                </a:cubicBezTo>
                <a:cubicBezTo>
                  <a:pt x="130969" y="66102"/>
                  <a:pt x="136304" y="71438"/>
                  <a:pt x="142875" y="71438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9" name="Text 17"/>
          <p:cNvSpPr/>
          <p:nvPr/>
        </p:nvSpPr>
        <p:spPr>
          <a:xfrm>
            <a:off x="4801567" y="4666506"/>
            <a:ext cx="8858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Creativiteit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51123" y="5217728"/>
            <a:ext cx="3517106" cy="507206"/>
          </a:xfrm>
          <a:custGeom>
            <a:avLst/>
            <a:gdLst/>
            <a:ahLst/>
            <a:cxnLst/>
            <a:rect l="l" t="t" r="r" b="b"/>
            <a:pathLst>
              <a:path w="3517106" h="507206">
                <a:moveTo>
                  <a:pt x="76198" y="0"/>
                </a:moveTo>
                <a:lnTo>
                  <a:pt x="3440909" y="0"/>
                </a:lnTo>
                <a:cubicBezTo>
                  <a:pt x="3482991" y="0"/>
                  <a:pt x="3517106" y="34115"/>
                  <a:pt x="3517106" y="76198"/>
                </a:cubicBezTo>
                <a:lnTo>
                  <a:pt x="3517106" y="431009"/>
                </a:lnTo>
                <a:cubicBezTo>
                  <a:pt x="3517106" y="473091"/>
                  <a:pt x="3482991" y="507206"/>
                  <a:pt x="3440909" y="507206"/>
                </a:cubicBezTo>
                <a:lnTo>
                  <a:pt x="76198" y="507206"/>
                </a:lnTo>
                <a:cubicBezTo>
                  <a:pt x="34115" y="507206"/>
                  <a:pt x="0" y="473091"/>
                  <a:pt x="0" y="431009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818927" y="5376044"/>
            <a:ext cx="142875" cy="190500"/>
          </a:xfrm>
          <a:custGeom>
            <a:avLst/>
            <a:gdLst/>
            <a:ahLst/>
            <a:cxnLst/>
            <a:rect l="l" t="t" r="r" b="b"/>
            <a:pathLst>
              <a:path w="142875" h="190500">
                <a:moveTo>
                  <a:pt x="108979" y="142875"/>
                </a:moveTo>
                <a:cubicBezTo>
                  <a:pt x="111696" y="134578"/>
                  <a:pt x="117128" y="127062"/>
                  <a:pt x="123267" y="120588"/>
                </a:cubicBezTo>
                <a:cubicBezTo>
                  <a:pt x="135434" y="107789"/>
                  <a:pt x="142875" y="90488"/>
                  <a:pt x="142875" y="71438"/>
                </a:cubicBezTo>
                <a:cubicBezTo>
                  <a:pt x="142875" y="31998"/>
                  <a:pt x="110877" y="0"/>
                  <a:pt x="71437" y="0"/>
                </a:cubicBezTo>
                <a:cubicBezTo>
                  <a:pt x="31998" y="0"/>
                  <a:pt x="0" y="31998"/>
                  <a:pt x="0" y="71438"/>
                </a:cubicBezTo>
                <a:cubicBezTo>
                  <a:pt x="0" y="90488"/>
                  <a:pt x="7441" y="107789"/>
                  <a:pt x="19608" y="120588"/>
                </a:cubicBezTo>
                <a:cubicBezTo>
                  <a:pt x="25747" y="127062"/>
                  <a:pt x="31217" y="134578"/>
                  <a:pt x="33896" y="142875"/>
                </a:cubicBezTo>
                <a:lnTo>
                  <a:pt x="108942" y="142875"/>
                </a:lnTo>
                <a:close/>
                <a:moveTo>
                  <a:pt x="107156" y="160734"/>
                </a:moveTo>
                <a:lnTo>
                  <a:pt x="35719" y="160734"/>
                </a:lnTo>
                <a:lnTo>
                  <a:pt x="35719" y="166688"/>
                </a:lnTo>
                <a:cubicBezTo>
                  <a:pt x="35719" y="183133"/>
                  <a:pt x="49039" y="196453"/>
                  <a:pt x="65484" y="196453"/>
                </a:cubicBezTo>
                <a:lnTo>
                  <a:pt x="77391" y="196453"/>
                </a:lnTo>
                <a:cubicBezTo>
                  <a:pt x="93836" y="196453"/>
                  <a:pt x="107156" y="183133"/>
                  <a:pt x="107156" y="166688"/>
                </a:cubicBezTo>
                <a:lnTo>
                  <a:pt x="107156" y="160734"/>
                </a:lnTo>
                <a:close/>
                <a:moveTo>
                  <a:pt x="68461" y="41672"/>
                </a:moveTo>
                <a:cubicBezTo>
                  <a:pt x="53653" y="41672"/>
                  <a:pt x="41672" y="53653"/>
                  <a:pt x="41672" y="68461"/>
                </a:cubicBezTo>
                <a:cubicBezTo>
                  <a:pt x="41672" y="73409"/>
                  <a:pt x="37691" y="77391"/>
                  <a:pt x="32742" y="77391"/>
                </a:cubicBezTo>
                <a:cubicBezTo>
                  <a:pt x="27794" y="77391"/>
                  <a:pt x="23812" y="73409"/>
                  <a:pt x="23812" y="68461"/>
                </a:cubicBezTo>
                <a:cubicBezTo>
                  <a:pt x="23812" y="43793"/>
                  <a:pt x="43793" y="23812"/>
                  <a:pt x="68461" y="23812"/>
                </a:cubicBezTo>
                <a:cubicBezTo>
                  <a:pt x="73409" y="23812"/>
                  <a:pt x="77391" y="27794"/>
                  <a:pt x="77391" y="32742"/>
                </a:cubicBezTo>
                <a:cubicBezTo>
                  <a:pt x="77391" y="37691"/>
                  <a:pt x="73409" y="41672"/>
                  <a:pt x="68461" y="41672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2" name="Text 20"/>
          <p:cNvSpPr/>
          <p:nvPr/>
        </p:nvSpPr>
        <p:spPr>
          <a:xfrm>
            <a:off x="1123652" y="5337907"/>
            <a:ext cx="14954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Probleemoplossing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329038" y="5217728"/>
            <a:ext cx="3517106" cy="507206"/>
          </a:xfrm>
          <a:custGeom>
            <a:avLst/>
            <a:gdLst/>
            <a:ahLst/>
            <a:cxnLst/>
            <a:rect l="l" t="t" r="r" b="b"/>
            <a:pathLst>
              <a:path w="3517106" h="507206">
                <a:moveTo>
                  <a:pt x="76198" y="0"/>
                </a:moveTo>
                <a:lnTo>
                  <a:pt x="3440909" y="0"/>
                </a:lnTo>
                <a:cubicBezTo>
                  <a:pt x="3482991" y="0"/>
                  <a:pt x="3517106" y="34115"/>
                  <a:pt x="3517106" y="76198"/>
                </a:cubicBezTo>
                <a:lnTo>
                  <a:pt x="3517106" y="431009"/>
                </a:lnTo>
                <a:cubicBezTo>
                  <a:pt x="3517106" y="473091"/>
                  <a:pt x="3482991" y="507206"/>
                  <a:pt x="3440909" y="507206"/>
                </a:cubicBezTo>
                <a:lnTo>
                  <a:pt x="76198" y="507206"/>
                </a:lnTo>
                <a:cubicBezTo>
                  <a:pt x="34115" y="507206"/>
                  <a:pt x="0" y="473091"/>
                  <a:pt x="0" y="431009"/>
                </a:cubicBezTo>
                <a:lnTo>
                  <a:pt x="0" y="76198"/>
                </a:lnTo>
                <a:cubicBezTo>
                  <a:pt x="0" y="34143"/>
                  <a:pt x="34143" y="0"/>
                  <a:pt x="76198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24" name="Shape 22"/>
          <p:cNvSpPr/>
          <p:nvPr/>
        </p:nvSpPr>
        <p:spPr>
          <a:xfrm>
            <a:off x="4449217" y="5376044"/>
            <a:ext cx="238125" cy="190500"/>
          </a:xfrm>
          <a:custGeom>
            <a:avLst/>
            <a:gdLst/>
            <a:ahLst/>
            <a:cxnLst/>
            <a:rect l="l" t="t" r="r" b="b"/>
            <a:pathLst>
              <a:path w="238125" h="190500">
                <a:moveTo>
                  <a:pt x="119063" y="5953"/>
                </a:moveTo>
                <a:cubicBezTo>
                  <a:pt x="140419" y="5953"/>
                  <a:pt x="157758" y="23292"/>
                  <a:pt x="157758" y="44648"/>
                </a:cubicBezTo>
                <a:cubicBezTo>
                  <a:pt x="157758" y="66005"/>
                  <a:pt x="140419" y="83344"/>
                  <a:pt x="119063" y="83344"/>
                </a:cubicBezTo>
                <a:cubicBezTo>
                  <a:pt x="97706" y="83344"/>
                  <a:pt x="80367" y="66005"/>
                  <a:pt x="80367" y="44648"/>
                </a:cubicBezTo>
                <a:cubicBezTo>
                  <a:pt x="80367" y="23292"/>
                  <a:pt x="97706" y="5953"/>
                  <a:pt x="119063" y="5953"/>
                </a:cubicBezTo>
                <a:close/>
                <a:moveTo>
                  <a:pt x="35719" y="32742"/>
                </a:moveTo>
                <a:cubicBezTo>
                  <a:pt x="50504" y="32742"/>
                  <a:pt x="62508" y="44746"/>
                  <a:pt x="62508" y="59531"/>
                </a:cubicBezTo>
                <a:cubicBezTo>
                  <a:pt x="62508" y="74317"/>
                  <a:pt x="50504" y="86320"/>
                  <a:pt x="35719" y="86320"/>
                </a:cubicBezTo>
                <a:cubicBezTo>
                  <a:pt x="20933" y="86320"/>
                  <a:pt x="8930" y="74317"/>
                  <a:pt x="8930" y="59531"/>
                </a:cubicBezTo>
                <a:cubicBezTo>
                  <a:pt x="8930" y="44746"/>
                  <a:pt x="20933" y="32742"/>
                  <a:pt x="35719" y="32742"/>
                </a:cubicBezTo>
                <a:close/>
                <a:moveTo>
                  <a:pt x="0" y="154781"/>
                </a:moveTo>
                <a:cubicBezTo>
                  <a:pt x="0" y="128476"/>
                  <a:pt x="21320" y="107156"/>
                  <a:pt x="47625" y="107156"/>
                </a:cubicBezTo>
                <a:cubicBezTo>
                  <a:pt x="52388" y="107156"/>
                  <a:pt x="57001" y="107863"/>
                  <a:pt x="61354" y="109165"/>
                </a:cubicBezTo>
                <a:cubicBezTo>
                  <a:pt x="49113" y="122858"/>
                  <a:pt x="41672" y="140940"/>
                  <a:pt x="41672" y="160734"/>
                </a:cubicBezTo>
                <a:lnTo>
                  <a:pt x="41672" y="166688"/>
                </a:lnTo>
                <a:cubicBezTo>
                  <a:pt x="41672" y="170929"/>
                  <a:pt x="42565" y="174947"/>
                  <a:pt x="44165" y="178594"/>
                </a:cubicBezTo>
                <a:lnTo>
                  <a:pt x="11906" y="178594"/>
                </a:lnTo>
                <a:cubicBezTo>
                  <a:pt x="5321" y="178594"/>
                  <a:pt x="0" y="173273"/>
                  <a:pt x="0" y="166688"/>
                </a:cubicBezTo>
                <a:lnTo>
                  <a:pt x="0" y="154781"/>
                </a:lnTo>
                <a:close/>
                <a:moveTo>
                  <a:pt x="193960" y="178594"/>
                </a:moveTo>
                <a:cubicBezTo>
                  <a:pt x="195560" y="174947"/>
                  <a:pt x="196453" y="170929"/>
                  <a:pt x="196453" y="166688"/>
                </a:cubicBezTo>
                <a:lnTo>
                  <a:pt x="196453" y="160734"/>
                </a:lnTo>
                <a:cubicBezTo>
                  <a:pt x="196453" y="140940"/>
                  <a:pt x="189012" y="122858"/>
                  <a:pt x="176771" y="109165"/>
                </a:cubicBezTo>
                <a:cubicBezTo>
                  <a:pt x="181124" y="107863"/>
                  <a:pt x="185738" y="107156"/>
                  <a:pt x="190500" y="107156"/>
                </a:cubicBezTo>
                <a:cubicBezTo>
                  <a:pt x="216805" y="107156"/>
                  <a:pt x="238125" y="128476"/>
                  <a:pt x="238125" y="154781"/>
                </a:cubicBezTo>
                <a:lnTo>
                  <a:pt x="238125" y="166688"/>
                </a:lnTo>
                <a:cubicBezTo>
                  <a:pt x="238125" y="173273"/>
                  <a:pt x="232804" y="178594"/>
                  <a:pt x="226219" y="178594"/>
                </a:cubicBezTo>
                <a:lnTo>
                  <a:pt x="193960" y="178594"/>
                </a:lnTo>
                <a:close/>
                <a:moveTo>
                  <a:pt x="175617" y="59531"/>
                </a:moveTo>
                <a:cubicBezTo>
                  <a:pt x="175617" y="44746"/>
                  <a:pt x="187621" y="32742"/>
                  <a:pt x="202406" y="32742"/>
                </a:cubicBezTo>
                <a:cubicBezTo>
                  <a:pt x="217192" y="32742"/>
                  <a:pt x="229195" y="44746"/>
                  <a:pt x="229195" y="59531"/>
                </a:cubicBezTo>
                <a:cubicBezTo>
                  <a:pt x="229195" y="74317"/>
                  <a:pt x="217192" y="86320"/>
                  <a:pt x="202406" y="86320"/>
                </a:cubicBezTo>
                <a:cubicBezTo>
                  <a:pt x="187621" y="86320"/>
                  <a:pt x="175617" y="74317"/>
                  <a:pt x="175617" y="59531"/>
                </a:cubicBezTo>
                <a:close/>
                <a:moveTo>
                  <a:pt x="59531" y="160734"/>
                </a:moveTo>
                <a:cubicBezTo>
                  <a:pt x="59531" y="127843"/>
                  <a:pt x="86171" y="101203"/>
                  <a:pt x="119063" y="101203"/>
                </a:cubicBezTo>
                <a:cubicBezTo>
                  <a:pt x="151954" y="101203"/>
                  <a:pt x="178594" y="127843"/>
                  <a:pt x="178594" y="160734"/>
                </a:cubicBezTo>
                <a:lnTo>
                  <a:pt x="178594" y="166688"/>
                </a:lnTo>
                <a:cubicBezTo>
                  <a:pt x="178594" y="173273"/>
                  <a:pt x="173273" y="178594"/>
                  <a:pt x="166688" y="178594"/>
                </a:cubicBezTo>
                <a:lnTo>
                  <a:pt x="71438" y="178594"/>
                </a:lnTo>
                <a:cubicBezTo>
                  <a:pt x="64852" y="178594"/>
                  <a:pt x="59531" y="173273"/>
                  <a:pt x="59531" y="166688"/>
                </a:cubicBezTo>
                <a:lnTo>
                  <a:pt x="59531" y="160734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5" name="Text 23"/>
          <p:cNvSpPr/>
          <p:nvPr/>
        </p:nvSpPr>
        <p:spPr>
          <a:xfrm>
            <a:off x="4801567" y="5337907"/>
            <a:ext cx="16668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Sociale vaardigheden</a:t>
            </a:r>
            <a:endParaRPr lang="en-US" sz="1600" dirty="0"/>
          </a:p>
        </p:txBody>
      </p:sp>
      <p:pic>
        <p:nvPicPr>
          <p:cNvPr id="26" name="Image 0" descr="https://kimi-img.moonshot.cn/pub/slides/26-01-26-01:53:08-d5r5h14omnmet96c3ek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8153549" y="1371265"/>
            <a:ext cx="3657600" cy="5105400"/>
          </a:xfrm>
          <a:prstGeom prst="roundRect">
            <a:avLst>
              <a:gd name="adj" fmla="val 0"/>
            </a:avLst>
          </a:prstGeom>
        </p:spPr>
      </p:pic>
    </p:spTree>
  </p:cSld>
  <p:clrMapOvr>
    <a:masterClrMapping/>
  </p:clrMapOvr>
  <p:transition>
    <p:fade/>
    <p:spd val="me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ad43470ab1f2af3bc30a3018ef6b3640814a76e6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13848" b="13848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B"/>
              </a:gs>
              <a:gs pos="50000">
                <a:srgbClr val="0A0A0B">
                  <a:alpha val="90000"/>
                </a:srgbClr>
              </a:gs>
              <a:gs pos="100000">
                <a:srgbClr val="0A0A0B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1352848"/>
            <a:ext cx="5553075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9600" b="1" dirty="0">
                <a:solidFill>
                  <a:srgbClr val="6AFFAF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2800573"/>
            <a:ext cx="5286375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Nederland in de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AI-Economie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4819427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5162104"/>
            <a:ext cx="508635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Onze Positie in de Transformatie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ONZE AANPAK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Nederlandse AI-Strategie: SAPAI naar NDS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8859" y="1427076"/>
            <a:ext cx="35719" cy="1619250"/>
          </a:xfrm>
          <a:custGeom>
            <a:avLst/>
            <a:gdLst/>
            <a:ahLst/>
            <a:cxnLst/>
            <a:rect l="l" t="t" r="r" b="b"/>
            <a:pathLst>
              <a:path w="35719" h="1619250">
                <a:moveTo>
                  <a:pt x="0" y="0"/>
                </a:moveTo>
                <a:lnTo>
                  <a:pt x="35719" y="0"/>
                </a:lnTo>
                <a:lnTo>
                  <a:pt x="3571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5" name="Shape 3"/>
          <p:cNvSpPr/>
          <p:nvPr/>
        </p:nvSpPr>
        <p:spPr>
          <a:xfrm>
            <a:off x="607219" y="157943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582476" y="1655527"/>
            <a:ext cx="619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2019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178533" y="1674688"/>
            <a:ext cx="6286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SAPAI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07219" y="2150752"/>
            <a:ext cx="3505200" cy="7429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Strategisch Actieplan AI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lanceert Nederlandse AI-inspanningen met focus op economische kansen, ethiek en onderwijs.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284948" y="1427076"/>
            <a:ext cx="35719" cy="1619250"/>
          </a:xfrm>
          <a:custGeom>
            <a:avLst/>
            <a:gdLst/>
            <a:ahLst/>
            <a:cxnLst/>
            <a:rect l="l" t="t" r="r" b="b"/>
            <a:pathLst>
              <a:path w="35719" h="1619250">
                <a:moveTo>
                  <a:pt x="0" y="0"/>
                </a:moveTo>
                <a:lnTo>
                  <a:pt x="35719" y="0"/>
                </a:lnTo>
                <a:lnTo>
                  <a:pt x="3571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0" name="Shape 8"/>
          <p:cNvSpPr/>
          <p:nvPr/>
        </p:nvSpPr>
        <p:spPr>
          <a:xfrm>
            <a:off x="4493307" y="157943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4470611" y="1655527"/>
            <a:ext cx="619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2021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5064621" y="1674688"/>
            <a:ext cx="485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NDS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4493307" y="2150752"/>
            <a:ext cx="3505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Nederlandse Digitaliseringsstrategie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integreert AI in bredere digitale transformatie-agenda.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8171036" y="1427076"/>
            <a:ext cx="35719" cy="1619250"/>
          </a:xfrm>
          <a:custGeom>
            <a:avLst/>
            <a:gdLst/>
            <a:ahLst/>
            <a:cxnLst/>
            <a:rect l="l" t="t" r="r" b="b"/>
            <a:pathLst>
              <a:path w="35719" h="1619250">
                <a:moveTo>
                  <a:pt x="0" y="0"/>
                </a:moveTo>
                <a:lnTo>
                  <a:pt x="35719" y="0"/>
                </a:lnTo>
                <a:lnTo>
                  <a:pt x="35719" y="1619250"/>
                </a:lnTo>
                <a:lnTo>
                  <a:pt x="0" y="161925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5" name="Shape 13"/>
          <p:cNvSpPr/>
          <p:nvPr/>
        </p:nvSpPr>
        <p:spPr>
          <a:xfrm>
            <a:off x="8379396" y="157943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8334933" y="1655527"/>
            <a:ext cx="6572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2023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8950709" y="1674688"/>
            <a:ext cx="4572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SDE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8379396" y="2150752"/>
            <a:ext cx="35052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0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Strategie Digitale Economie</a:t>
            </a:r>
            <a:pPr>
              <a:lnSpc>
                <a:spcPct val="14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richt zich op prioritaire sectoren: landbouw, zorg, smart industry, energie.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398859" y="3273847"/>
            <a:ext cx="35719" cy="1638300"/>
          </a:xfrm>
          <a:custGeom>
            <a:avLst/>
            <a:gdLst/>
            <a:ahLst/>
            <a:cxnLst/>
            <a:rect l="l" t="t" r="r" b="b"/>
            <a:pathLst>
              <a:path w="35719" h="1638300">
                <a:moveTo>
                  <a:pt x="0" y="0"/>
                </a:moveTo>
                <a:lnTo>
                  <a:pt x="35719" y="0"/>
                </a:lnTo>
                <a:lnTo>
                  <a:pt x="35719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0" name="Shape 18"/>
          <p:cNvSpPr/>
          <p:nvPr/>
        </p:nvSpPr>
        <p:spPr>
          <a:xfrm>
            <a:off x="645319" y="3473834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71438" y="178594"/>
                </a:moveTo>
                <a:lnTo>
                  <a:pt x="13674" y="178594"/>
                </a:lnTo>
                <a:cubicBezTo>
                  <a:pt x="-223" y="178594"/>
                  <a:pt x="-8762" y="163469"/>
                  <a:pt x="-1619" y="151526"/>
                </a:cubicBezTo>
                <a:lnTo>
                  <a:pt x="27905" y="102301"/>
                </a:lnTo>
                <a:cubicBezTo>
                  <a:pt x="32761" y="94208"/>
                  <a:pt x="41467" y="89297"/>
                  <a:pt x="50899" y="89297"/>
                </a:cubicBezTo>
                <a:lnTo>
                  <a:pt x="103919" y="89297"/>
                </a:lnTo>
                <a:cubicBezTo>
                  <a:pt x="146391" y="17357"/>
                  <a:pt x="209736" y="13729"/>
                  <a:pt x="252096" y="19924"/>
                </a:cubicBezTo>
                <a:cubicBezTo>
                  <a:pt x="259240" y="20985"/>
                  <a:pt x="264821" y="26566"/>
                  <a:pt x="265826" y="33654"/>
                </a:cubicBezTo>
                <a:cubicBezTo>
                  <a:pt x="272021" y="76014"/>
                  <a:pt x="268393" y="139359"/>
                  <a:pt x="196453" y="181831"/>
                </a:cubicBezTo>
                <a:lnTo>
                  <a:pt x="196453" y="234851"/>
                </a:lnTo>
                <a:cubicBezTo>
                  <a:pt x="196453" y="244283"/>
                  <a:pt x="191542" y="252989"/>
                  <a:pt x="183449" y="257845"/>
                </a:cubicBezTo>
                <a:lnTo>
                  <a:pt x="134224" y="287369"/>
                </a:lnTo>
                <a:cubicBezTo>
                  <a:pt x="122337" y="294512"/>
                  <a:pt x="107156" y="285917"/>
                  <a:pt x="107156" y="272076"/>
                </a:cubicBezTo>
                <a:lnTo>
                  <a:pt x="107156" y="214313"/>
                </a:lnTo>
                <a:cubicBezTo>
                  <a:pt x="107156" y="194611"/>
                  <a:pt x="91139" y="178594"/>
                  <a:pt x="71438" y="178594"/>
                </a:cubicBezTo>
                <a:lnTo>
                  <a:pt x="71382" y="178594"/>
                </a:lnTo>
                <a:close/>
                <a:moveTo>
                  <a:pt x="223242" y="89297"/>
                </a:moveTo>
                <a:cubicBezTo>
                  <a:pt x="223242" y="74512"/>
                  <a:pt x="211238" y="62508"/>
                  <a:pt x="196453" y="62508"/>
                </a:cubicBezTo>
                <a:cubicBezTo>
                  <a:pt x="181668" y="62508"/>
                  <a:pt x="169664" y="74512"/>
                  <a:pt x="169664" y="89297"/>
                </a:cubicBezTo>
                <a:cubicBezTo>
                  <a:pt x="169664" y="104082"/>
                  <a:pt x="181668" y="116086"/>
                  <a:pt x="196453" y="116086"/>
                </a:cubicBezTo>
                <a:cubicBezTo>
                  <a:pt x="211238" y="116086"/>
                  <a:pt x="223242" y="104082"/>
                  <a:pt x="223242" y="89297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1" name="Text 19"/>
          <p:cNvSpPr/>
          <p:nvPr/>
        </p:nvSpPr>
        <p:spPr>
          <a:xfrm>
            <a:off x="1078632" y="3464347"/>
            <a:ext cx="7429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Pijler 1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07219" y="3921435"/>
            <a:ext cx="3524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Economische Kansen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07219" y="4264112"/>
            <a:ext cx="350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AI-adoptie stimuleren in publieke en private sectoren, met focus op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waarde-creatie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4284948" y="3273847"/>
            <a:ext cx="35719" cy="1638300"/>
          </a:xfrm>
          <a:custGeom>
            <a:avLst/>
            <a:gdLst/>
            <a:ahLst/>
            <a:cxnLst/>
            <a:rect l="l" t="t" r="r" b="b"/>
            <a:pathLst>
              <a:path w="35719" h="1638300">
                <a:moveTo>
                  <a:pt x="0" y="0"/>
                </a:moveTo>
                <a:lnTo>
                  <a:pt x="35719" y="0"/>
                </a:lnTo>
                <a:lnTo>
                  <a:pt x="35719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5" name="Shape 23"/>
          <p:cNvSpPr/>
          <p:nvPr/>
        </p:nvSpPr>
        <p:spPr>
          <a:xfrm>
            <a:off x="4495688" y="3473834"/>
            <a:ext cx="357188" cy="285750"/>
          </a:xfrm>
          <a:custGeom>
            <a:avLst/>
            <a:gdLst/>
            <a:ahLst/>
            <a:cxnLst/>
            <a:rect l="l" t="t" r="r" b="b"/>
            <a:pathLst>
              <a:path w="357188" h="285750">
                <a:moveTo>
                  <a:pt x="232116" y="117481"/>
                </a:moveTo>
                <a:cubicBezTo>
                  <a:pt x="238925" y="115639"/>
                  <a:pt x="246069" y="118876"/>
                  <a:pt x="249138" y="125183"/>
                </a:cubicBezTo>
                <a:lnTo>
                  <a:pt x="259519" y="146168"/>
                </a:lnTo>
                <a:cubicBezTo>
                  <a:pt x="265268" y="146949"/>
                  <a:pt x="270904" y="148512"/>
                  <a:pt x="276206" y="150688"/>
                </a:cubicBezTo>
                <a:lnTo>
                  <a:pt x="295740" y="137685"/>
                </a:lnTo>
                <a:cubicBezTo>
                  <a:pt x="301600" y="133778"/>
                  <a:pt x="309358" y="134559"/>
                  <a:pt x="314325" y="139526"/>
                </a:cubicBezTo>
                <a:lnTo>
                  <a:pt x="325041" y="150242"/>
                </a:lnTo>
                <a:cubicBezTo>
                  <a:pt x="330008" y="155209"/>
                  <a:pt x="330789" y="163023"/>
                  <a:pt x="326882" y="168827"/>
                </a:cubicBezTo>
                <a:lnTo>
                  <a:pt x="313879" y="188305"/>
                </a:lnTo>
                <a:cubicBezTo>
                  <a:pt x="314939" y="190928"/>
                  <a:pt x="315888" y="193663"/>
                  <a:pt x="316669" y="196509"/>
                </a:cubicBezTo>
                <a:cubicBezTo>
                  <a:pt x="317450" y="199355"/>
                  <a:pt x="317953" y="202146"/>
                  <a:pt x="318343" y="204992"/>
                </a:cubicBezTo>
                <a:lnTo>
                  <a:pt x="339384" y="215373"/>
                </a:lnTo>
                <a:cubicBezTo>
                  <a:pt x="345691" y="218498"/>
                  <a:pt x="348928" y="225642"/>
                  <a:pt x="347086" y="232395"/>
                </a:cubicBezTo>
                <a:lnTo>
                  <a:pt x="343179" y="247017"/>
                </a:lnTo>
                <a:cubicBezTo>
                  <a:pt x="341337" y="253771"/>
                  <a:pt x="335031" y="258347"/>
                  <a:pt x="327999" y="257901"/>
                </a:cubicBezTo>
                <a:lnTo>
                  <a:pt x="304558" y="256394"/>
                </a:lnTo>
                <a:cubicBezTo>
                  <a:pt x="301042" y="260914"/>
                  <a:pt x="296968" y="265100"/>
                  <a:pt x="292336" y="268672"/>
                </a:cubicBezTo>
                <a:lnTo>
                  <a:pt x="293843" y="292057"/>
                </a:lnTo>
                <a:cubicBezTo>
                  <a:pt x="294289" y="299089"/>
                  <a:pt x="289713" y="305451"/>
                  <a:pt x="282959" y="307237"/>
                </a:cubicBezTo>
                <a:lnTo>
                  <a:pt x="268337" y="311144"/>
                </a:lnTo>
                <a:cubicBezTo>
                  <a:pt x="261528" y="312986"/>
                  <a:pt x="254440" y="309749"/>
                  <a:pt x="251315" y="303442"/>
                </a:cubicBezTo>
                <a:lnTo>
                  <a:pt x="240934" y="282457"/>
                </a:lnTo>
                <a:cubicBezTo>
                  <a:pt x="235186" y="281676"/>
                  <a:pt x="229549" y="280113"/>
                  <a:pt x="224247" y="277937"/>
                </a:cubicBezTo>
                <a:lnTo>
                  <a:pt x="204713" y="290940"/>
                </a:lnTo>
                <a:cubicBezTo>
                  <a:pt x="198853" y="294847"/>
                  <a:pt x="191095" y="294066"/>
                  <a:pt x="186128" y="289099"/>
                </a:cubicBezTo>
                <a:lnTo>
                  <a:pt x="175413" y="278383"/>
                </a:lnTo>
                <a:cubicBezTo>
                  <a:pt x="170445" y="273416"/>
                  <a:pt x="169664" y="265658"/>
                  <a:pt x="173571" y="259798"/>
                </a:cubicBezTo>
                <a:lnTo>
                  <a:pt x="186575" y="240264"/>
                </a:lnTo>
                <a:cubicBezTo>
                  <a:pt x="185514" y="237641"/>
                  <a:pt x="184565" y="234907"/>
                  <a:pt x="183784" y="232060"/>
                </a:cubicBezTo>
                <a:cubicBezTo>
                  <a:pt x="183003" y="229214"/>
                  <a:pt x="182500" y="226368"/>
                  <a:pt x="182110" y="223577"/>
                </a:cubicBezTo>
                <a:lnTo>
                  <a:pt x="161069" y="213196"/>
                </a:lnTo>
                <a:cubicBezTo>
                  <a:pt x="154763" y="210071"/>
                  <a:pt x="151581" y="202927"/>
                  <a:pt x="153367" y="196174"/>
                </a:cubicBezTo>
                <a:lnTo>
                  <a:pt x="157274" y="181552"/>
                </a:lnTo>
                <a:cubicBezTo>
                  <a:pt x="159116" y="174799"/>
                  <a:pt x="165422" y="170222"/>
                  <a:pt x="172455" y="170669"/>
                </a:cubicBezTo>
                <a:lnTo>
                  <a:pt x="195839" y="172176"/>
                </a:lnTo>
                <a:cubicBezTo>
                  <a:pt x="199355" y="167655"/>
                  <a:pt x="203429" y="163469"/>
                  <a:pt x="208062" y="159897"/>
                </a:cubicBezTo>
                <a:lnTo>
                  <a:pt x="206555" y="136568"/>
                </a:lnTo>
                <a:cubicBezTo>
                  <a:pt x="206108" y="129536"/>
                  <a:pt x="210685" y="123174"/>
                  <a:pt x="217438" y="121388"/>
                </a:cubicBezTo>
                <a:lnTo>
                  <a:pt x="232060" y="117481"/>
                </a:lnTo>
                <a:close/>
                <a:moveTo>
                  <a:pt x="250254" y="189756"/>
                </a:moveTo>
                <a:cubicBezTo>
                  <a:pt x="236701" y="189771"/>
                  <a:pt x="225710" y="200787"/>
                  <a:pt x="225726" y="214340"/>
                </a:cubicBezTo>
                <a:cubicBezTo>
                  <a:pt x="225741" y="227894"/>
                  <a:pt x="236757" y="238885"/>
                  <a:pt x="250310" y="238869"/>
                </a:cubicBezTo>
                <a:cubicBezTo>
                  <a:pt x="263863" y="238854"/>
                  <a:pt x="274854" y="227838"/>
                  <a:pt x="274839" y="214285"/>
                </a:cubicBezTo>
                <a:cubicBezTo>
                  <a:pt x="274824" y="200731"/>
                  <a:pt x="263808" y="189740"/>
                  <a:pt x="250254" y="189756"/>
                </a:cubicBezTo>
                <a:close/>
                <a:moveTo>
                  <a:pt x="125518" y="-25394"/>
                </a:moveTo>
                <a:lnTo>
                  <a:pt x="140140" y="-21487"/>
                </a:lnTo>
                <a:cubicBezTo>
                  <a:pt x="146893" y="-19645"/>
                  <a:pt x="151470" y="-13283"/>
                  <a:pt x="151023" y="-6307"/>
                </a:cubicBezTo>
                <a:lnTo>
                  <a:pt x="149516" y="17022"/>
                </a:lnTo>
                <a:cubicBezTo>
                  <a:pt x="154149" y="20594"/>
                  <a:pt x="158223" y="24724"/>
                  <a:pt x="161739" y="29301"/>
                </a:cubicBezTo>
                <a:lnTo>
                  <a:pt x="185179" y="27794"/>
                </a:lnTo>
                <a:cubicBezTo>
                  <a:pt x="192156" y="27347"/>
                  <a:pt x="198518" y="31924"/>
                  <a:pt x="200360" y="38677"/>
                </a:cubicBezTo>
                <a:lnTo>
                  <a:pt x="204267" y="53299"/>
                </a:lnTo>
                <a:cubicBezTo>
                  <a:pt x="206053" y="60052"/>
                  <a:pt x="202871" y="67196"/>
                  <a:pt x="196565" y="70321"/>
                </a:cubicBezTo>
                <a:lnTo>
                  <a:pt x="175524" y="80702"/>
                </a:lnTo>
                <a:cubicBezTo>
                  <a:pt x="175133" y="83548"/>
                  <a:pt x="174575" y="86395"/>
                  <a:pt x="173850" y="89185"/>
                </a:cubicBezTo>
                <a:cubicBezTo>
                  <a:pt x="173124" y="91976"/>
                  <a:pt x="172120" y="94766"/>
                  <a:pt x="171059" y="97389"/>
                </a:cubicBezTo>
                <a:lnTo>
                  <a:pt x="184063" y="116923"/>
                </a:lnTo>
                <a:cubicBezTo>
                  <a:pt x="187970" y="122783"/>
                  <a:pt x="187189" y="130541"/>
                  <a:pt x="182221" y="135508"/>
                </a:cubicBezTo>
                <a:lnTo>
                  <a:pt x="171506" y="146224"/>
                </a:lnTo>
                <a:cubicBezTo>
                  <a:pt x="166539" y="151191"/>
                  <a:pt x="158781" y="151972"/>
                  <a:pt x="152921" y="148065"/>
                </a:cubicBezTo>
                <a:lnTo>
                  <a:pt x="133387" y="135062"/>
                </a:lnTo>
                <a:cubicBezTo>
                  <a:pt x="128085" y="137238"/>
                  <a:pt x="122448" y="138801"/>
                  <a:pt x="116700" y="139582"/>
                </a:cubicBezTo>
                <a:lnTo>
                  <a:pt x="106319" y="160567"/>
                </a:lnTo>
                <a:cubicBezTo>
                  <a:pt x="103194" y="166874"/>
                  <a:pt x="96050" y="170055"/>
                  <a:pt x="89297" y="168269"/>
                </a:cubicBezTo>
                <a:lnTo>
                  <a:pt x="74675" y="164362"/>
                </a:lnTo>
                <a:cubicBezTo>
                  <a:pt x="67866" y="162520"/>
                  <a:pt x="63345" y="156158"/>
                  <a:pt x="63791" y="149182"/>
                </a:cubicBezTo>
                <a:lnTo>
                  <a:pt x="65298" y="125797"/>
                </a:lnTo>
                <a:cubicBezTo>
                  <a:pt x="60666" y="122225"/>
                  <a:pt x="56592" y="118095"/>
                  <a:pt x="53076" y="113519"/>
                </a:cubicBezTo>
                <a:lnTo>
                  <a:pt x="29635" y="115026"/>
                </a:lnTo>
                <a:cubicBezTo>
                  <a:pt x="22659" y="115472"/>
                  <a:pt x="16297" y="110896"/>
                  <a:pt x="14455" y="104142"/>
                </a:cubicBezTo>
                <a:lnTo>
                  <a:pt x="10548" y="89520"/>
                </a:lnTo>
                <a:cubicBezTo>
                  <a:pt x="8762" y="82767"/>
                  <a:pt x="11943" y="75623"/>
                  <a:pt x="18250" y="72498"/>
                </a:cubicBezTo>
                <a:lnTo>
                  <a:pt x="39291" y="62117"/>
                </a:lnTo>
                <a:cubicBezTo>
                  <a:pt x="39681" y="59271"/>
                  <a:pt x="40239" y="56480"/>
                  <a:pt x="40965" y="53634"/>
                </a:cubicBezTo>
                <a:cubicBezTo>
                  <a:pt x="41746" y="50788"/>
                  <a:pt x="42639" y="48053"/>
                  <a:pt x="43755" y="45430"/>
                </a:cubicBezTo>
                <a:lnTo>
                  <a:pt x="30752" y="25952"/>
                </a:lnTo>
                <a:cubicBezTo>
                  <a:pt x="26845" y="20092"/>
                  <a:pt x="27626" y="12334"/>
                  <a:pt x="32593" y="7367"/>
                </a:cubicBezTo>
                <a:lnTo>
                  <a:pt x="43309" y="-3349"/>
                </a:lnTo>
                <a:cubicBezTo>
                  <a:pt x="48276" y="-8316"/>
                  <a:pt x="56034" y="-9097"/>
                  <a:pt x="61894" y="-5190"/>
                </a:cubicBezTo>
                <a:lnTo>
                  <a:pt x="81428" y="7813"/>
                </a:lnTo>
                <a:cubicBezTo>
                  <a:pt x="86730" y="5637"/>
                  <a:pt x="92366" y="4074"/>
                  <a:pt x="98115" y="3293"/>
                </a:cubicBezTo>
                <a:lnTo>
                  <a:pt x="108496" y="-17692"/>
                </a:lnTo>
                <a:cubicBezTo>
                  <a:pt x="111621" y="-23999"/>
                  <a:pt x="118709" y="-27180"/>
                  <a:pt x="125518" y="-25394"/>
                </a:cubicBezTo>
                <a:close/>
                <a:moveTo>
                  <a:pt x="107379" y="46881"/>
                </a:moveTo>
                <a:cubicBezTo>
                  <a:pt x="93826" y="46881"/>
                  <a:pt x="82823" y="57884"/>
                  <a:pt x="82823" y="71438"/>
                </a:cubicBezTo>
                <a:cubicBezTo>
                  <a:pt x="82823" y="84991"/>
                  <a:pt x="93826" y="95994"/>
                  <a:pt x="107379" y="95994"/>
                </a:cubicBezTo>
                <a:cubicBezTo>
                  <a:pt x="120933" y="95994"/>
                  <a:pt x="131936" y="84991"/>
                  <a:pt x="131936" y="71438"/>
                </a:cubicBezTo>
                <a:cubicBezTo>
                  <a:pt x="131936" y="57884"/>
                  <a:pt x="120933" y="46881"/>
                  <a:pt x="107379" y="46881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6" name="Text 24"/>
          <p:cNvSpPr/>
          <p:nvPr/>
        </p:nvSpPr>
        <p:spPr>
          <a:xfrm>
            <a:off x="4964720" y="3464347"/>
            <a:ext cx="7905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Pijler 2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4493307" y="3921435"/>
            <a:ext cx="3524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Juiste Voorwaarden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4493307" y="4264112"/>
            <a:ext cx="350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Onderwijs, vaardigheden, research, data-toegang en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infrastructurele randvoorwaarden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8171036" y="3273847"/>
            <a:ext cx="35719" cy="1638300"/>
          </a:xfrm>
          <a:custGeom>
            <a:avLst/>
            <a:gdLst/>
            <a:ahLst/>
            <a:cxnLst/>
            <a:rect l="l" t="t" r="r" b="b"/>
            <a:pathLst>
              <a:path w="35719" h="1638300">
                <a:moveTo>
                  <a:pt x="0" y="0"/>
                </a:moveTo>
                <a:lnTo>
                  <a:pt x="35719" y="0"/>
                </a:lnTo>
                <a:lnTo>
                  <a:pt x="35719" y="1638300"/>
                </a:lnTo>
                <a:lnTo>
                  <a:pt x="0" y="16383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30" name="Shape 28"/>
          <p:cNvSpPr/>
          <p:nvPr/>
        </p:nvSpPr>
        <p:spPr>
          <a:xfrm>
            <a:off x="8417496" y="3473834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42875" y="0"/>
                </a:moveTo>
                <a:cubicBezTo>
                  <a:pt x="145442" y="0"/>
                  <a:pt x="148010" y="558"/>
                  <a:pt x="150354" y="1619"/>
                </a:cubicBezTo>
                <a:lnTo>
                  <a:pt x="255501" y="46211"/>
                </a:lnTo>
                <a:cubicBezTo>
                  <a:pt x="267779" y="51402"/>
                  <a:pt x="276932" y="63512"/>
                  <a:pt x="276876" y="78135"/>
                </a:cubicBezTo>
                <a:cubicBezTo>
                  <a:pt x="276597" y="133499"/>
                  <a:pt x="253826" y="234795"/>
                  <a:pt x="157665" y="280839"/>
                </a:cubicBezTo>
                <a:cubicBezTo>
                  <a:pt x="148344" y="285304"/>
                  <a:pt x="137517" y="285304"/>
                  <a:pt x="128197" y="280839"/>
                </a:cubicBezTo>
                <a:cubicBezTo>
                  <a:pt x="31979" y="234795"/>
                  <a:pt x="9265" y="133499"/>
                  <a:pt x="8985" y="78135"/>
                </a:cubicBezTo>
                <a:cubicBezTo>
                  <a:pt x="8930" y="63512"/>
                  <a:pt x="18083" y="51402"/>
                  <a:pt x="30361" y="46211"/>
                </a:cubicBezTo>
                <a:lnTo>
                  <a:pt x="135452" y="1619"/>
                </a:lnTo>
                <a:cubicBezTo>
                  <a:pt x="137796" y="558"/>
                  <a:pt x="140308" y="0"/>
                  <a:pt x="142875" y="0"/>
                </a:cubicBezTo>
                <a:close/>
                <a:moveTo>
                  <a:pt x="142875" y="37281"/>
                </a:moveTo>
                <a:lnTo>
                  <a:pt x="142875" y="248301"/>
                </a:lnTo>
                <a:cubicBezTo>
                  <a:pt x="219894" y="211020"/>
                  <a:pt x="240599" y="128420"/>
                  <a:pt x="241102" y="78972"/>
                </a:cubicBezTo>
                <a:lnTo>
                  <a:pt x="142875" y="37337"/>
                </a:lnTo>
                <a:lnTo>
                  <a:pt x="142875" y="37337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31" name="Text 29"/>
          <p:cNvSpPr/>
          <p:nvPr/>
        </p:nvSpPr>
        <p:spPr>
          <a:xfrm>
            <a:off x="8850809" y="3464347"/>
            <a:ext cx="7905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Pijler 3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8379396" y="3921435"/>
            <a:ext cx="3524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Ethische Kwesties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8379396" y="4264112"/>
            <a:ext cx="3505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Vertrouwen, mensenrechten, veiligheid en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waarde-gedreven digitalisering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398859" y="5139965"/>
            <a:ext cx="11409759" cy="1276350"/>
          </a:xfrm>
          <a:custGeom>
            <a:avLst/>
            <a:gdLst/>
            <a:ahLst/>
            <a:cxnLst/>
            <a:rect l="l" t="t" r="r" b="b"/>
            <a:pathLst>
              <a:path w="11409759" h="1276350">
                <a:moveTo>
                  <a:pt x="0" y="0"/>
                </a:moveTo>
                <a:lnTo>
                  <a:pt x="11409759" y="0"/>
                </a:lnTo>
                <a:lnTo>
                  <a:pt x="11409759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solidFill>
            <a:srgbClr val="6AFFAF">
              <a:alpha val="5098"/>
            </a:srgbClr>
          </a:solidFill>
          <a:ln/>
        </p:spPr>
      </p:sp>
      <p:sp>
        <p:nvSpPr>
          <p:cNvPr id="35" name="Shape 33"/>
          <p:cNvSpPr/>
          <p:nvPr/>
        </p:nvSpPr>
        <p:spPr>
          <a:xfrm>
            <a:off x="398859" y="5139965"/>
            <a:ext cx="35719" cy="1276350"/>
          </a:xfrm>
          <a:custGeom>
            <a:avLst/>
            <a:gdLst/>
            <a:ahLst/>
            <a:cxnLst/>
            <a:rect l="l" t="t" r="r" b="b"/>
            <a:pathLst>
              <a:path w="35719" h="1276350">
                <a:moveTo>
                  <a:pt x="0" y="0"/>
                </a:moveTo>
                <a:lnTo>
                  <a:pt x="35719" y="0"/>
                </a:lnTo>
                <a:lnTo>
                  <a:pt x="35719" y="1276350"/>
                </a:lnTo>
                <a:lnTo>
                  <a:pt x="0" y="127635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36" name="Shape 34"/>
          <p:cNvSpPr/>
          <p:nvPr/>
        </p:nvSpPr>
        <p:spPr>
          <a:xfrm>
            <a:off x="665411" y="5330465"/>
            <a:ext cx="321469" cy="285750"/>
          </a:xfrm>
          <a:custGeom>
            <a:avLst/>
            <a:gdLst/>
            <a:ahLst/>
            <a:cxnLst/>
            <a:rect l="l" t="t" r="r" b="b"/>
            <a:pathLst>
              <a:path w="321469" h="285750">
                <a:moveTo>
                  <a:pt x="172734" y="-10548"/>
                </a:moveTo>
                <a:cubicBezTo>
                  <a:pt x="170445" y="-15013"/>
                  <a:pt x="165813" y="-17859"/>
                  <a:pt x="160790" y="-17859"/>
                </a:cubicBezTo>
                <a:cubicBezTo>
                  <a:pt x="155767" y="-17859"/>
                  <a:pt x="151135" y="-15013"/>
                  <a:pt x="148847" y="-10548"/>
                </a:cubicBezTo>
                <a:lnTo>
                  <a:pt x="107770" y="69931"/>
                </a:lnTo>
                <a:lnTo>
                  <a:pt x="18529" y="84106"/>
                </a:lnTo>
                <a:cubicBezTo>
                  <a:pt x="13562" y="84888"/>
                  <a:pt x="9432" y="88404"/>
                  <a:pt x="7869" y="93204"/>
                </a:cubicBezTo>
                <a:cubicBezTo>
                  <a:pt x="6307" y="98003"/>
                  <a:pt x="7590" y="103250"/>
                  <a:pt x="11106" y="106821"/>
                </a:cubicBezTo>
                <a:lnTo>
                  <a:pt x="74954" y="170724"/>
                </a:lnTo>
                <a:lnTo>
                  <a:pt x="60889" y="259966"/>
                </a:lnTo>
                <a:cubicBezTo>
                  <a:pt x="60108" y="264933"/>
                  <a:pt x="62173" y="269956"/>
                  <a:pt x="66247" y="272914"/>
                </a:cubicBezTo>
                <a:cubicBezTo>
                  <a:pt x="70321" y="275872"/>
                  <a:pt x="75679" y="276318"/>
                  <a:pt x="80200" y="274030"/>
                </a:cubicBezTo>
                <a:lnTo>
                  <a:pt x="160790" y="233065"/>
                </a:lnTo>
                <a:lnTo>
                  <a:pt x="241325" y="274030"/>
                </a:lnTo>
                <a:cubicBezTo>
                  <a:pt x="245790" y="276318"/>
                  <a:pt x="251203" y="275872"/>
                  <a:pt x="255277" y="272914"/>
                </a:cubicBezTo>
                <a:cubicBezTo>
                  <a:pt x="259352" y="269956"/>
                  <a:pt x="261417" y="264988"/>
                  <a:pt x="260635" y="259966"/>
                </a:cubicBezTo>
                <a:lnTo>
                  <a:pt x="246515" y="170724"/>
                </a:lnTo>
                <a:lnTo>
                  <a:pt x="310362" y="106821"/>
                </a:lnTo>
                <a:cubicBezTo>
                  <a:pt x="313934" y="103250"/>
                  <a:pt x="315162" y="98003"/>
                  <a:pt x="313599" y="93204"/>
                </a:cubicBezTo>
                <a:cubicBezTo>
                  <a:pt x="312037" y="88404"/>
                  <a:pt x="307963" y="84888"/>
                  <a:pt x="302940" y="84106"/>
                </a:cubicBezTo>
                <a:lnTo>
                  <a:pt x="213754" y="69931"/>
                </a:lnTo>
                <a:lnTo>
                  <a:pt x="172734" y="-10548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37" name="Text 35"/>
          <p:cNvSpPr/>
          <p:nvPr/>
        </p:nvSpPr>
        <p:spPr>
          <a:xfrm>
            <a:off x="1154720" y="5330465"/>
            <a:ext cx="107537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Generatieve AI Visie (januari 2024)</a:t>
            </a:r>
            <a:endParaRPr lang="en-US" sz="1600" dirty="0"/>
          </a:p>
        </p:txBody>
      </p:sp>
      <p:sp>
        <p:nvSpPr>
          <p:cNvPr id="38" name="Text 36"/>
          <p:cNvSpPr/>
          <p:nvPr/>
        </p:nvSpPr>
        <p:spPr>
          <a:xfrm>
            <a:off x="1154720" y="5673142"/>
            <a:ext cx="10744200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Nederland werd </a:t>
            </a:r>
            <a:pPr>
              <a:lnSpc>
                <a:spcPct val="14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een van de eerste EU-lidstaten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met een regeringsbrede visie op generatieve AI, waarbij veiligheid, eerlijkheid, menselijk welzijn en duurzaamheid centraal staan.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33799" y="333799"/>
            <a:ext cx="11591162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b="1" spc="105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ONZE EXPERTISE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33799" y="600610"/>
            <a:ext cx="11724682" cy="4005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154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Nederlandse AI-Specialisaties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49446" y="1201382"/>
            <a:ext cx="31294" cy="2019483"/>
          </a:xfrm>
          <a:custGeom>
            <a:avLst/>
            <a:gdLst/>
            <a:ahLst/>
            <a:cxnLst/>
            <a:rect l="l" t="t" r="r" b="b"/>
            <a:pathLst>
              <a:path w="31294" h="2019483">
                <a:moveTo>
                  <a:pt x="0" y="0"/>
                </a:moveTo>
                <a:lnTo>
                  <a:pt x="31294" y="0"/>
                </a:lnTo>
                <a:lnTo>
                  <a:pt x="31294" y="2019483"/>
                </a:lnTo>
                <a:lnTo>
                  <a:pt x="0" y="2019483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5" name="Shape 3"/>
          <p:cNvSpPr/>
          <p:nvPr/>
        </p:nvSpPr>
        <p:spPr>
          <a:xfrm>
            <a:off x="565241" y="1368282"/>
            <a:ext cx="467318" cy="467318"/>
          </a:xfrm>
          <a:custGeom>
            <a:avLst/>
            <a:gdLst/>
            <a:ahLst/>
            <a:cxnLst/>
            <a:rect l="l" t="t" r="r" b="b"/>
            <a:pathLst>
              <a:path w="467318" h="467318">
                <a:moveTo>
                  <a:pt x="233659" y="0"/>
                </a:moveTo>
                <a:lnTo>
                  <a:pt x="233659" y="0"/>
                </a:lnTo>
                <a:cubicBezTo>
                  <a:pt x="362619" y="0"/>
                  <a:pt x="467318" y="104699"/>
                  <a:pt x="467318" y="233659"/>
                </a:cubicBezTo>
                <a:lnTo>
                  <a:pt x="467318" y="233659"/>
                </a:lnTo>
                <a:cubicBezTo>
                  <a:pt x="467318" y="362619"/>
                  <a:pt x="362619" y="467318"/>
                  <a:pt x="233659" y="467318"/>
                </a:cubicBezTo>
                <a:lnTo>
                  <a:pt x="233659" y="467318"/>
                </a:lnTo>
                <a:cubicBezTo>
                  <a:pt x="104699" y="467318"/>
                  <a:pt x="0" y="362619"/>
                  <a:pt x="0" y="233659"/>
                </a:cubicBezTo>
                <a:lnTo>
                  <a:pt x="0" y="233659"/>
                </a:lnTo>
                <a:cubicBezTo>
                  <a:pt x="0" y="104699"/>
                  <a:pt x="104699" y="0"/>
                  <a:pt x="233659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698663" y="1501768"/>
            <a:ext cx="200279" cy="200279"/>
          </a:xfrm>
          <a:custGeom>
            <a:avLst/>
            <a:gdLst/>
            <a:ahLst/>
            <a:cxnLst/>
            <a:rect l="l" t="t" r="r" b="b"/>
            <a:pathLst>
              <a:path w="200279" h="200279">
                <a:moveTo>
                  <a:pt x="200279" y="12517"/>
                </a:moveTo>
                <a:cubicBezTo>
                  <a:pt x="200279" y="54803"/>
                  <a:pt x="170316" y="90087"/>
                  <a:pt x="130494" y="98340"/>
                </a:cubicBezTo>
                <a:cubicBezTo>
                  <a:pt x="127404" y="75613"/>
                  <a:pt x="117195" y="55155"/>
                  <a:pt x="102135" y="39313"/>
                </a:cubicBezTo>
                <a:cubicBezTo>
                  <a:pt x="117821" y="15647"/>
                  <a:pt x="144694" y="0"/>
                  <a:pt x="175244" y="0"/>
                </a:cubicBezTo>
                <a:lnTo>
                  <a:pt x="187762" y="0"/>
                </a:lnTo>
                <a:cubicBezTo>
                  <a:pt x="194686" y="0"/>
                  <a:pt x="200279" y="5594"/>
                  <a:pt x="200279" y="12517"/>
                </a:cubicBezTo>
                <a:close/>
                <a:moveTo>
                  <a:pt x="0" y="37552"/>
                </a:moveTo>
                <a:cubicBezTo>
                  <a:pt x="0" y="30629"/>
                  <a:pt x="5594" y="25035"/>
                  <a:pt x="12517" y="25035"/>
                </a:cubicBezTo>
                <a:lnTo>
                  <a:pt x="25035" y="25035"/>
                </a:lnTo>
                <a:cubicBezTo>
                  <a:pt x="73423" y="25035"/>
                  <a:pt x="112657" y="64269"/>
                  <a:pt x="112657" y="112657"/>
                </a:cubicBezTo>
                <a:lnTo>
                  <a:pt x="112657" y="187762"/>
                </a:lnTo>
                <a:cubicBezTo>
                  <a:pt x="112657" y="194686"/>
                  <a:pt x="107063" y="200279"/>
                  <a:pt x="100140" y="200279"/>
                </a:cubicBezTo>
                <a:cubicBezTo>
                  <a:pt x="93216" y="200279"/>
                  <a:pt x="87622" y="194686"/>
                  <a:pt x="87622" y="187762"/>
                </a:cubicBezTo>
                <a:lnTo>
                  <a:pt x="87622" y="125175"/>
                </a:lnTo>
                <a:cubicBezTo>
                  <a:pt x="39234" y="125175"/>
                  <a:pt x="0" y="85940"/>
                  <a:pt x="0" y="37552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7" name="Text 5"/>
          <p:cNvSpPr/>
          <p:nvPr/>
        </p:nvSpPr>
        <p:spPr>
          <a:xfrm>
            <a:off x="1166014" y="1451731"/>
            <a:ext cx="1285125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1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Landbouw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65241" y="1969054"/>
            <a:ext cx="5474300" cy="492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Nederland is wereldwijd leider in </a:t>
            </a:r>
            <a:pPr>
              <a:lnSpc>
                <a:spcPct val="140000"/>
              </a:lnSpc>
            </a:pPr>
            <a:r>
              <a:rPr lang="en-US" sz="1183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AI-gestuurde landbouw</a:t>
            </a:r>
            <a:pPr>
              <a:lnSpc>
                <a:spcPct val="140000"/>
              </a:lnSpc>
            </a:pPr>
            <a:r>
              <a:rPr lang="en-US" sz="118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met toepassingen zoals precision farming, AI-gestuurd veebeheer en smart agricultural systems.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581931" y="2624102"/>
            <a:ext cx="133520" cy="133520"/>
          </a:xfrm>
          <a:custGeom>
            <a:avLst/>
            <a:gdLst/>
            <a:ahLst/>
            <a:cxnLst/>
            <a:rect l="l" t="t" r="r" b="b"/>
            <a:pathLst>
              <a:path w="133520" h="133520">
                <a:moveTo>
                  <a:pt x="66760" y="133520"/>
                </a:moveTo>
                <a:cubicBezTo>
                  <a:pt x="103605" y="133520"/>
                  <a:pt x="133520" y="103605"/>
                  <a:pt x="133520" y="66760"/>
                </a:cubicBezTo>
                <a:cubicBezTo>
                  <a:pt x="133520" y="29914"/>
                  <a:pt x="103605" y="0"/>
                  <a:pt x="66760" y="0"/>
                </a:cubicBezTo>
                <a:cubicBezTo>
                  <a:pt x="29914" y="0"/>
                  <a:pt x="0" y="29914"/>
                  <a:pt x="0" y="66760"/>
                </a:cubicBezTo>
                <a:cubicBezTo>
                  <a:pt x="0" y="103605"/>
                  <a:pt x="29914" y="133520"/>
                  <a:pt x="66760" y="133520"/>
                </a:cubicBezTo>
                <a:close/>
                <a:moveTo>
                  <a:pt x="88770" y="55468"/>
                </a:moveTo>
                <a:lnTo>
                  <a:pt x="67907" y="88848"/>
                </a:lnTo>
                <a:cubicBezTo>
                  <a:pt x="66812" y="90595"/>
                  <a:pt x="64934" y="91690"/>
                  <a:pt x="62874" y="91795"/>
                </a:cubicBezTo>
                <a:cubicBezTo>
                  <a:pt x="60814" y="91899"/>
                  <a:pt x="58832" y="90960"/>
                  <a:pt x="57606" y="89291"/>
                </a:cubicBezTo>
                <a:lnTo>
                  <a:pt x="45089" y="72601"/>
                </a:lnTo>
                <a:cubicBezTo>
                  <a:pt x="43003" y="69837"/>
                  <a:pt x="43576" y="65925"/>
                  <a:pt x="46341" y="63839"/>
                </a:cubicBezTo>
                <a:cubicBezTo>
                  <a:pt x="49105" y="61753"/>
                  <a:pt x="53017" y="62326"/>
                  <a:pt x="55103" y="65091"/>
                </a:cubicBezTo>
                <a:lnTo>
                  <a:pt x="62144" y="74479"/>
                </a:lnTo>
                <a:lnTo>
                  <a:pt x="78156" y="48844"/>
                </a:lnTo>
                <a:cubicBezTo>
                  <a:pt x="79981" y="45923"/>
                  <a:pt x="83841" y="45011"/>
                  <a:pt x="86788" y="46862"/>
                </a:cubicBezTo>
                <a:cubicBezTo>
                  <a:pt x="89734" y="48714"/>
                  <a:pt x="90621" y="52547"/>
                  <a:pt x="88770" y="55494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0" name="Text 8"/>
          <p:cNvSpPr/>
          <p:nvPr/>
        </p:nvSpPr>
        <p:spPr>
          <a:xfrm>
            <a:off x="798803" y="2590852"/>
            <a:ext cx="1810858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Precisie-irrigatie en bemesting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581931" y="2890912"/>
            <a:ext cx="133520" cy="133520"/>
          </a:xfrm>
          <a:custGeom>
            <a:avLst/>
            <a:gdLst/>
            <a:ahLst/>
            <a:cxnLst/>
            <a:rect l="l" t="t" r="r" b="b"/>
            <a:pathLst>
              <a:path w="133520" h="133520">
                <a:moveTo>
                  <a:pt x="66760" y="133520"/>
                </a:moveTo>
                <a:cubicBezTo>
                  <a:pt x="103605" y="133520"/>
                  <a:pt x="133520" y="103605"/>
                  <a:pt x="133520" y="66760"/>
                </a:cubicBezTo>
                <a:cubicBezTo>
                  <a:pt x="133520" y="29914"/>
                  <a:pt x="103605" y="0"/>
                  <a:pt x="66760" y="0"/>
                </a:cubicBezTo>
                <a:cubicBezTo>
                  <a:pt x="29914" y="0"/>
                  <a:pt x="0" y="29914"/>
                  <a:pt x="0" y="66760"/>
                </a:cubicBezTo>
                <a:cubicBezTo>
                  <a:pt x="0" y="103605"/>
                  <a:pt x="29914" y="133520"/>
                  <a:pt x="66760" y="133520"/>
                </a:cubicBezTo>
                <a:close/>
                <a:moveTo>
                  <a:pt x="88770" y="55468"/>
                </a:moveTo>
                <a:lnTo>
                  <a:pt x="67907" y="88848"/>
                </a:lnTo>
                <a:cubicBezTo>
                  <a:pt x="66812" y="90595"/>
                  <a:pt x="64934" y="91690"/>
                  <a:pt x="62874" y="91795"/>
                </a:cubicBezTo>
                <a:cubicBezTo>
                  <a:pt x="60814" y="91899"/>
                  <a:pt x="58832" y="90960"/>
                  <a:pt x="57606" y="89291"/>
                </a:cubicBezTo>
                <a:lnTo>
                  <a:pt x="45089" y="72601"/>
                </a:lnTo>
                <a:cubicBezTo>
                  <a:pt x="43003" y="69837"/>
                  <a:pt x="43576" y="65925"/>
                  <a:pt x="46341" y="63839"/>
                </a:cubicBezTo>
                <a:cubicBezTo>
                  <a:pt x="49105" y="61753"/>
                  <a:pt x="53017" y="62326"/>
                  <a:pt x="55103" y="65091"/>
                </a:cubicBezTo>
                <a:lnTo>
                  <a:pt x="62144" y="74479"/>
                </a:lnTo>
                <a:lnTo>
                  <a:pt x="78156" y="48844"/>
                </a:lnTo>
                <a:cubicBezTo>
                  <a:pt x="79981" y="45923"/>
                  <a:pt x="83841" y="45011"/>
                  <a:pt x="86788" y="46862"/>
                </a:cubicBezTo>
                <a:cubicBezTo>
                  <a:pt x="89734" y="48714"/>
                  <a:pt x="90621" y="52547"/>
                  <a:pt x="88770" y="55494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2" name="Text 10"/>
          <p:cNvSpPr/>
          <p:nvPr/>
        </p:nvSpPr>
        <p:spPr>
          <a:xfrm>
            <a:off x="798803" y="2857663"/>
            <a:ext cx="133519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AI-gestuurde kas teelt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349446" y="3391611"/>
            <a:ext cx="31294" cy="2019483"/>
          </a:xfrm>
          <a:custGeom>
            <a:avLst/>
            <a:gdLst/>
            <a:ahLst/>
            <a:cxnLst/>
            <a:rect l="l" t="t" r="r" b="b"/>
            <a:pathLst>
              <a:path w="31294" h="2019483">
                <a:moveTo>
                  <a:pt x="0" y="0"/>
                </a:moveTo>
                <a:lnTo>
                  <a:pt x="31294" y="0"/>
                </a:lnTo>
                <a:lnTo>
                  <a:pt x="31294" y="2019483"/>
                </a:lnTo>
                <a:lnTo>
                  <a:pt x="0" y="2019483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4" name="Shape 12"/>
          <p:cNvSpPr/>
          <p:nvPr/>
        </p:nvSpPr>
        <p:spPr>
          <a:xfrm>
            <a:off x="565241" y="3558510"/>
            <a:ext cx="467318" cy="467318"/>
          </a:xfrm>
          <a:custGeom>
            <a:avLst/>
            <a:gdLst/>
            <a:ahLst/>
            <a:cxnLst/>
            <a:rect l="l" t="t" r="r" b="b"/>
            <a:pathLst>
              <a:path w="467318" h="467318">
                <a:moveTo>
                  <a:pt x="233659" y="0"/>
                </a:moveTo>
                <a:lnTo>
                  <a:pt x="233659" y="0"/>
                </a:lnTo>
                <a:cubicBezTo>
                  <a:pt x="362619" y="0"/>
                  <a:pt x="467318" y="104699"/>
                  <a:pt x="467318" y="233659"/>
                </a:cubicBezTo>
                <a:lnTo>
                  <a:pt x="467318" y="233659"/>
                </a:lnTo>
                <a:cubicBezTo>
                  <a:pt x="467318" y="362619"/>
                  <a:pt x="362619" y="467318"/>
                  <a:pt x="233659" y="467318"/>
                </a:cubicBezTo>
                <a:lnTo>
                  <a:pt x="233659" y="467318"/>
                </a:lnTo>
                <a:cubicBezTo>
                  <a:pt x="104699" y="467318"/>
                  <a:pt x="0" y="362619"/>
                  <a:pt x="0" y="233659"/>
                </a:cubicBezTo>
                <a:lnTo>
                  <a:pt x="0" y="233659"/>
                </a:lnTo>
                <a:cubicBezTo>
                  <a:pt x="0" y="104699"/>
                  <a:pt x="104699" y="0"/>
                  <a:pt x="233659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15" name="Shape 13"/>
          <p:cNvSpPr/>
          <p:nvPr/>
        </p:nvSpPr>
        <p:spPr>
          <a:xfrm>
            <a:off x="698663" y="3691997"/>
            <a:ext cx="200279" cy="200279"/>
          </a:xfrm>
          <a:custGeom>
            <a:avLst/>
            <a:gdLst/>
            <a:ahLst/>
            <a:cxnLst/>
            <a:rect l="l" t="t" r="r" b="b"/>
            <a:pathLst>
              <a:path w="200279" h="200279">
                <a:moveTo>
                  <a:pt x="100140" y="42207"/>
                </a:moveTo>
                <a:lnTo>
                  <a:pt x="94272" y="34071"/>
                </a:lnTo>
                <a:cubicBezTo>
                  <a:pt x="84493" y="20536"/>
                  <a:pt x="68807" y="12517"/>
                  <a:pt x="52065" y="12517"/>
                </a:cubicBezTo>
                <a:cubicBezTo>
                  <a:pt x="23314" y="12517"/>
                  <a:pt x="0" y="35831"/>
                  <a:pt x="0" y="64582"/>
                </a:cubicBezTo>
                <a:lnTo>
                  <a:pt x="0" y="65599"/>
                </a:lnTo>
                <a:cubicBezTo>
                  <a:pt x="0" y="74831"/>
                  <a:pt x="2425" y="84375"/>
                  <a:pt x="6493" y="93881"/>
                </a:cubicBezTo>
                <a:lnTo>
                  <a:pt x="47957" y="93881"/>
                </a:lnTo>
                <a:cubicBezTo>
                  <a:pt x="49209" y="93881"/>
                  <a:pt x="50344" y="93138"/>
                  <a:pt x="50852" y="91964"/>
                </a:cubicBezTo>
                <a:lnTo>
                  <a:pt x="63291" y="62118"/>
                </a:lnTo>
                <a:cubicBezTo>
                  <a:pt x="64739" y="58676"/>
                  <a:pt x="68103" y="56407"/>
                  <a:pt x="71819" y="56329"/>
                </a:cubicBezTo>
                <a:cubicBezTo>
                  <a:pt x="75535" y="56250"/>
                  <a:pt x="78977" y="58441"/>
                  <a:pt x="80503" y="61844"/>
                </a:cubicBezTo>
                <a:lnTo>
                  <a:pt x="100570" y="106398"/>
                </a:lnTo>
                <a:lnTo>
                  <a:pt x="116764" y="74009"/>
                </a:lnTo>
                <a:cubicBezTo>
                  <a:pt x="118368" y="70841"/>
                  <a:pt x="121615" y="68807"/>
                  <a:pt x="125175" y="68807"/>
                </a:cubicBezTo>
                <a:cubicBezTo>
                  <a:pt x="128734" y="68807"/>
                  <a:pt x="131981" y="70802"/>
                  <a:pt x="133585" y="74009"/>
                </a:cubicBezTo>
                <a:lnTo>
                  <a:pt x="142660" y="92121"/>
                </a:lnTo>
                <a:cubicBezTo>
                  <a:pt x="143207" y="93177"/>
                  <a:pt x="144264" y="93842"/>
                  <a:pt x="145476" y="93842"/>
                </a:cubicBezTo>
                <a:lnTo>
                  <a:pt x="193825" y="93842"/>
                </a:lnTo>
                <a:cubicBezTo>
                  <a:pt x="197932" y="84336"/>
                  <a:pt x="200318" y="74792"/>
                  <a:pt x="200318" y="65560"/>
                </a:cubicBezTo>
                <a:lnTo>
                  <a:pt x="200318" y="64543"/>
                </a:lnTo>
                <a:cubicBezTo>
                  <a:pt x="200279" y="35831"/>
                  <a:pt x="176966" y="12517"/>
                  <a:pt x="148214" y="12517"/>
                </a:cubicBezTo>
                <a:cubicBezTo>
                  <a:pt x="131511" y="12517"/>
                  <a:pt x="115786" y="20536"/>
                  <a:pt x="106007" y="34071"/>
                </a:cubicBezTo>
                <a:lnTo>
                  <a:pt x="100140" y="42168"/>
                </a:lnTo>
                <a:close/>
                <a:moveTo>
                  <a:pt x="183694" y="112657"/>
                </a:moveTo>
                <a:lnTo>
                  <a:pt x="145437" y="112657"/>
                </a:lnTo>
                <a:cubicBezTo>
                  <a:pt x="137144" y="112657"/>
                  <a:pt x="129556" y="107963"/>
                  <a:pt x="125840" y="100531"/>
                </a:cubicBezTo>
                <a:lnTo>
                  <a:pt x="125175" y="99201"/>
                </a:lnTo>
                <a:lnTo>
                  <a:pt x="108550" y="132489"/>
                </a:lnTo>
                <a:cubicBezTo>
                  <a:pt x="106946" y="135736"/>
                  <a:pt x="103582" y="137770"/>
                  <a:pt x="99944" y="137692"/>
                </a:cubicBezTo>
                <a:cubicBezTo>
                  <a:pt x="96306" y="137614"/>
                  <a:pt x="93059" y="135462"/>
                  <a:pt x="91573" y="132176"/>
                </a:cubicBezTo>
                <a:lnTo>
                  <a:pt x="72288" y="89343"/>
                </a:lnTo>
                <a:lnTo>
                  <a:pt x="68181" y="99201"/>
                </a:lnTo>
                <a:cubicBezTo>
                  <a:pt x="64778" y="107376"/>
                  <a:pt x="56798" y="112696"/>
                  <a:pt x="47957" y="112696"/>
                </a:cubicBezTo>
                <a:lnTo>
                  <a:pt x="16586" y="112696"/>
                </a:lnTo>
                <a:cubicBezTo>
                  <a:pt x="35049" y="141565"/>
                  <a:pt x="64700" y="168125"/>
                  <a:pt x="83241" y="182285"/>
                </a:cubicBezTo>
                <a:cubicBezTo>
                  <a:pt x="88092" y="185962"/>
                  <a:pt x="94037" y="187801"/>
                  <a:pt x="100101" y="187801"/>
                </a:cubicBezTo>
                <a:cubicBezTo>
                  <a:pt x="106164" y="187801"/>
                  <a:pt x="112149" y="186002"/>
                  <a:pt x="116960" y="182285"/>
                </a:cubicBezTo>
                <a:cubicBezTo>
                  <a:pt x="135580" y="168086"/>
                  <a:pt x="165230" y="141525"/>
                  <a:pt x="183694" y="112657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6" name="Text 14"/>
          <p:cNvSpPr/>
          <p:nvPr/>
        </p:nvSpPr>
        <p:spPr>
          <a:xfrm>
            <a:off x="1166014" y="3641960"/>
            <a:ext cx="642563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1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Zorg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65241" y="4159283"/>
            <a:ext cx="5474300" cy="492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Innovatie in </a:t>
            </a:r>
            <a:pPr>
              <a:lnSpc>
                <a:spcPct val="140000"/>
              </a:lnSpc>
            </a:pPr>
            <a:r>
              <a:rPr lang="en-US" sz="1183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AI-ondersteunde gezondheidszorg</a:t>
            </a:r>
            <a:pPr>
              <a:lnSpc>
                <a:spcPct val="140000"/>
              </a:lnSpc>
            </a:pPr>
            <a:r>
              <a:rPr lang="en-US" sz="118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van medische beeldanalyse tot gepersonaliseerde geneeskunde en robotchirurgie.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581931" y="4814330"/>
            <a:ext cx="133520" cy="133520"/>
          </a:xfrm>
          <a:custGeom>
            <a:avLst/>
            <a:gdLst/>
            <a:ahLst/>
            <a:cxnLst/>
            <a:rect l="l" t="t" r="r" b="b"/>
            <a:pathLst>
              <a:path w="133520" h="133520">
                <a:moveTo>
                  <a:pt x="66760" y="133520"/>
                </a:moveTo>
                <a:cubicBezTo>
                  <a:pt x="103605" y="133520"/>
                  <a:pt x="133520" y="103605"/>
                  <a:pt x="133520" y="66760"/>
                </a:cubicBezTo>
                <a:cubicBezTo>
                  <a:pt x="133520" y="29914"/>
                  <a:pt x="103605" y="0"/>
                  <a:pt x="66760" y="0"/>
                </a:cubicBezTo>
                <a:cubicBezTo>
                  <a:pt x="29914" y="0"/>
                  <a:pt x="0" y="29914"/>
                  <a:pt x="0" y="66760"/>
                </a:cubicBezTo>
                <a:cubicBezTo>
                  <a:pt x="0" y="103605"/>
                  <a:pt x="29914" y="133520"/>
                  <a:pt x="66760" y="133520"/>
                </a:cubicBezTo>
                <a:close/>
                <a:moveTo>
                  <a:pt x="88770" y="55468"/>
                </a:moveTo>
                <a:lnTo>
                  <a:pt x="67907" y="88848"/>
                </a:lnTo>
                <a:cubicBezTo>
                  <a:pt x="66812" y="90595"/>
                  <a:pt x="64934" y="91690"/>
                  <a:pt x="62874" y="91795"/>
                </a:cubicBezTo>
                <a:cubicBezTo>
                  <a:pt x="60814" y="91899"/>
                  <a:pt x="58832" y="90960"/>
                  <a:pt x="57606" y="89291"/>
                </a:cubicBezTo>
                <a:lnTo>
                  <a:pt x="45089" y="72601"/>
                </a:lnTo>
                <a:cubicBezTo>
                  <a:pt x="43003" y="69837"/>
                  <a:pt x="43576" y="65925"/>
                  <a:pt x="46341" y="63839"/>
                </a:cubicBezTo>
                <a:cubicBezTo>
                  <a:pt x="49105" y="61753"/>
                  <a:pt x="53017" y="62326"/>
                  <a:pt x="55103" y="65091"/>
                </a:cubicBezTo>
                <a:lnTo>
                  <a:pt x="62144" y="74479"/>
                </a:lnTo>
                <a:lnTo>
                  <a:pt x="78156" y="48844"/>
                </a:lnTo>
                <a:cubicBezTo>
                  <a:pt x="79981" y="45923"/>
                  <a:pt x="83841" y="45011"/>
                  <a:pt x="86788" y="46862"/>
                </a:cubicBezTo>
                <a:cubicBezTo>
                  <a:pt x="89734" y="48714"/>
                  <a:pt x="90621" y="52547"/>
                  <a:pt x="88770" y="55494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9" name="Text 17"/>
          <p:cNvSpPr/>
          <p:nvPr/>
        </p:nvSpPr>
        <p:spPr>
          <a:xfrm>
            <a:off x="798803" y="4781081"/>
            <a:ext cx="1627269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Medische beeldverwerking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581931" y="5081141"/>
            <a:ext cx="133520" cy="133520"/>
          </a:xfrm>
          <a:custGeom>
            <a:avLst/>
            <a:gdLst/>
            <a:ahLst/>
            <a:cxnLst/>
            <a:rect l="l" t="t" r="r" b="b"/>
            <a:pathLst>
              <a:path w="133520" h="133520">
                <a:moveTo>
                  <a:pt x="66760" y="133520"/>
                </a:moveTo>
                <a:cubicBezTo>
                  <a:pt x="103605" y="133520"/>
                  <a:pt x="133520" y="103605"/>
                  <a:pt x="133520" y="66760"/>
                </a:cubicBezTo>
                <a:cubicBezTo>
                  <a:pt x="133520" y="29914"/>
                  <a:pt x="103605" y="0"/>
                  <a:pt x="66760" y="0"/>
                </a:cubicBezTo>
                <a:cubicBezTo>
                  <a:pt x="29914" y="0"/>
                  <a:pt x="0" y="29914"/>
                  <a:pt x="0" y="66760"/>
                </a:cubicBezTo>
                <a:cubicBezTo>
                  <a:pt x="0" y="103605"/>
                  <a:pt x="29914" y="133520"/>
                  <a:pt x="66760" y="133520"/>
                </a:cubicBezTo>
                <a:close/>
                <a:moveTo>
                  <a:pt x="88770" y="55468"/>
                </a:moveTo>
                <a:lnTo>
                  <a:pt x="67907" y="88848"/>
                </a:lnTo>
                <a:cubicBezTo>
                  <a:pt x="66812" y="90595"/>
                  <a:pt x="64934" y="91690"/>
                  <a:pt x="62874" y="91795"/>
                </a:cubicBezTo>
                <a:cubicBezTo>
                  <a:pt x="60814" y="91899"/>
                  <a:pt x="58832" y="90960"/>
                  <a:pt x="57606" y="89291"/>
                </a:cubicBezTo>
                <a:lnTo>
                  <a:pt x="45089" y="72601"/>
                </a:lnTo>
                <a:cubicBezTo>
                  <a:pt x="43003" y="69837"/>
                  <a:pt x="43576" y="65925"/>
                  <a:pt x="46341" y="63839"/>
                </a:cubicBezTo>
                <a:cubicBezTo>
                  <a:pt x="49105" y="61753"/>
                  <a:pt x="53017" y="62326"/>
                  <a:pt x="55103" y="65091"/>
                </a:cubicBezTo>
                <a:lnTo>
                  <a:pt x="62144" y="74479"/>
                </a:lnTo>
                <a:lnTo>
                  <a:pt x="78156" y="48844"/>
                </a:lnTo>
                <a:cubicBezTo>
                  <a:pt x="79981" y="45923"/>
                  <a:pt x="83841" y="45011"/>
                  <a:pt x="86788" y="46862"/>
                </a:cubicBezTo>
                <a:cubicBezTo>
                  <a:pt x="89734" y="48714"/>
                  <a:pt x="90621" y="52547"/>
                  <a:pt x="88770" y="55494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1" name="Text 19"/>
          <p:cNvSpPr/>
          <p:nvPr/>
        </p:nvSpPr>
        <p:spPr>
          <a:xfrm>
            <a:off x="798803" y="5047891"/>
            <a:ext cx="1902653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Predictieve gezondheidsanalyse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6246503" y="1201382"/>
            <a:ext cx="31294" cy="2019483"/>
          </a:xfrm>
          <a:custGeom>
            <a:avLst/>
            <a:gdLst/>
            <a:ahLst/>
            <a:cxnLst/>
            <a:rect l="l" t="t" r="r" b="b"/>
            <a:pathLst>
              <a:path w="31294" h="2019483">
                <a:moveTo>
                  <a:pt x="0" y="0"/>
                </a:moveTo>
                <a:lnTo>
                  <a:pt x="31294" y="0"/>
                </a:lnTo>
                <a:lnTo>
                  <a:pt x="31294" y="2019483"/>
                </a:lnTo>
                <a:lnTo>
                  <a:pt x="0" y="2019483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3" name="Shape 21"/>
          <p:cNvSpPr/>
          <p:nvPr/>
        </p:nvSpPr>
        <p:spPr>
          <a:xfrm>
            <a:off x="6462299" y="1368282"/>
            <a:ext cx="467318" cy="467318"/>
          </a:xfrm>
          <a:custGeom>
            <a:avLst/>
            <a:gdLst/>
            <a:ahLst/>
            <a:cxnLst/>
            <a:rect l="l" t="t" r="r" b="b"/>
            <a:pathLst>
              <a:path w="467318" h="467318">
                <a:moveTo>
                  <a:pt x="233659" y="0"/>
                </a:moveTo>
                <a:lnTo>
                  <a:pt x="233659" y="0"/>
                </a:lnTo>
                <a:cubicBezTo>
                  <a:pt x="362619" y="0"/>
                  <a:pt x="467318" y="104699"/>
                  <a:pt x="467318" y="233659"/>
                </a:cubicBezTo>
                <a:lnTo>
                  <a:pt x="467318" y="233659"/>
                </a:lnTo>
                <a:cubicBezTo>
                  <a:pt x="467318" y="362619"/>
                  <a:pt x="362619" y="467318"/>
                  <a:pt x="233659" y="467318"/>
                </a:cubicBezTo>
                <a:lnTo>
                  <a:pt x="233659" y="467318"/>
                </a:lnTo>
                <a:cubicBezTo>
                  <a:pt x="104699" y="467318"/>
                  <a:pt x="0" y="362619"/>
                  <a:pt x="0" y="233659"/>
                </a:cubicBezTo>
                <a:lnTo>
                  <a:pt x="0" y="233659"/>
                </a:lnTo>
                <a:cubicBezTo>
                  <a:pt x="0" y="104699"/>
                  <a:pt x="104699" y="0"/>
                  <a:pt x="233659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24" name="Shape 22"/>
          <p:cNvSpPr/>
          <p:nvPr/>
        </p:nvSpPr>
        <p:spPr>
          <a:xfrm>
            <a:off x="6595720" y="1501768"/>
            <a:ext cx="200279" cy="200279"/>
          </a:xfrm>
          <a:custGeom>
            <a:avLst/>
            <a:gdLst/>
            <a:ahLst/>
            <a:cxnLst/>
            <a:rect l="l" t="t" r="r" b="b"/>
            <a:pathLst>
              <a:path w="200279" h="200279">
                <a:moveTo>
                  <a:pt x="12517" y="12517"/>
                </a:moveTo>
                <a:cubicBezTo>
                  <a:pt x="5594" y="12517"/>
                  <a:pt x="0" y="18111"/>
                  <a:pt x="0" y="25035"/>
                </a:cubicBezTo>
                <a:lnTo>
                  <a:pt x="0" y="168986"/>
                </a:lnTo>
                <a:cubicBezTo>
                  <a:pt x="0" y="179352"/>
                  <a:pt x="8410" y="187762"/>
                  <a:pt x="18776" y="187762"/>
                </a:cubicBezTo>
                <a:lnTo>
                  <a:pt x="181503" y="187762"/>
                </a:lnTo>
                <a:cubicBezTo>
                  <a:pt x="191869" y="187762"/>
                  <a:pt x="200279" y="179352"/>
                  <a:pt x="200279" y="168986"/>
                </a:cubicBezTo>
                <a:lnTo>
                  <a:pt x="200279" y="59536"/>
                </a:lnTo>
                <a:cubicBezTo>
                  <a:pt x="200279" y="52417"/>
                  <a:pt x="192691" y="47918"/>
                  <a:pt x="186432" y="51282"/>
                </a:cubicBezTo>
                <a:lnTo>
                  <a:pt x="125175" y="84258"/>
                </a:lnTo>
                <a:lnTo>
                  <a:pt x="125175" y="59536"/>
                </a:lnTo>
                <a:cubicBezTo>
                  <a:pt x="125175" y="52417"/>
                  <a:pt x="117586" y="47918"/>
                  <a:pt x="111327" y="51282"/>
                </a:cubicBezTo>
                <a:lnTo>
                  <a:pt x="50070" y="84258"/>
                </a:lnTo>
                <a:lnTo>
                  <a:pt x="50070" y="25035"/>
                </a:lnTo>
                <a:cubicBezTo>
                  <a:pt x="50070" y="18111"/>
                  <a:pt x="44476" y="12517"/>
                  <a:pt x="37552" y="12517"/>
                </a:cubicBezTo>
                <a:lnTo>
                  <a:pt x="12517" y="12517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5" name="Text 23"/>
          <p:cNvSpPr/>
          <p:nvPr/>
        </p:nvSpPr>
        <p:spPr>
          <a:xfrm>
            <a:off x="7063071" y="1451731"/>
            <a:ext cx="1744099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1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Smart Industry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6462299" y="1969054"/>
            <a:ext cx="5474300" cy="492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Nederlandse maakindustrie adopteert </a:t>
            </a:r>
            <a:pPr>
              <a:lnSpc>
                <a:spcPct val="140000"/>
              </a:lnSpc>
            </a:pPr>
            <a:r>
              <a:rPr lang="en-US" sz="1183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AI-gestuurde automatisering</a:t>
            </a:r>
            <a:pPr>
              <a:lnSpc>
                <a:spcPct val="140000"/>
              </a:lnSpc>
            </a:pPr>
            <a:r>
              <a:rPr lang="en-US" sz="118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predictive maintenance en slimme supply chains.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6478988" y="2624102"/>
            <a:ext cx="133520" cy="133520"/>
          </a:xfrm>
          <a:custGeom>
            <a:avLst/>
            <a:gdLst/>
            <a:ahLst/>
            <a:cxnLst/>
            <a:rect l="l" t="t" r="r" b="b"/>
            <a:pathLst>
              <a:path w="133520" h="133520">
                <a:moveTo>
                  <a:pt x="66760" y="133520"/>
                </a:moveTo>
                <a:cubicBezTo>
                  <a:pt x="103605" y="133520"/>
                  <a:pt x="133520" y="103605"/>
                  <a:pt x="133520" y="66760"/>
                </a:cubicBezTo>
                <a:cubicBezTo>
                  <a:pt x="133520" y="29914"/>
                  <a:pt x="103605" y="0"/>
                  <a:pt x="66760" y="0"/>
                </a:cubicBezTo>
                <a:cubicBezTo>
                  <a:pt x="29914" y="0"/>
                  <a:pt x="0" y="29914"/>
                  <a:pt x="0" y="66760"/>
                </a:cubicBezTo>
                <a:cubicBezTo>
                  <a:pt x="0" y="103605"/>
                  <a:pt x="29914" y="133520"/>
                  <a:pt x="66760" y="133520"/>
                </a:cubicBezTo>
                <a:close/>
                <a:moveTo>
                  <a:pt x="88770" y="55468"/>
                </a:moveTo>
                <a:lnTo>
                  <a:pt x="67907" y="88848"/>
                </a:lnTo>
                <a:cubicBezTo>
                  <a:pt x="66812" y="90595"/>
                  <a:pt x="64934" y="91690"/>
                  <a:pt x="62874" y="91795"/>
                </a:cubicBezTo>
                <a:cubicBezTo>
                  <a:pt x="60814" y="91899"/>
                  <a:pt x="58832" y="90960"/>
                  <a:pt x="57606" y="89291"/>
                </a:cubicBezTo>
                <a:lnTo>
                  <a:pt x="45089" y="72601"/>
                </a:lnTo>
                <a:cubicBezTo>
                  <a:pt x="43003" y="69837"/>
                  <a:pt x="43576" y="65925"/>
                  <a:pt x="46341" y="63839"/>
                </a:cubicBezTo>
                <a:cubicBezTo>
                  <a:pt x="49105" y="61753"/>
                  <a:pt x="53017" y="62326"/>
                  <a:pt x="55103" y="65091"/>
                </a:cubicBezTo>
                <a:lnTo>
                  <a:pt x="62144" y="74479"/>
                </a:lnTo>
                <a:lnTo>
                  <a:pt x="78156" y="48844"/>
                </a:lnTo>
                <a:cubicBezTo>
                  <a:pt x="79981" y="45923"/>
                  <a:pt x="83841" y="45011"/>
                  <a:pt x="86788" y="46862"/>
                </a:cubicBezTo>
                <a:cubicBezTo>
                  <a:pt x="89734" y="48714"/>
                  <a:pt x="90621" y="52547"/>
                  <a:pt x="88770" y="55494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8" name="Text 26"/>
          <p:cNvSpPr/>
          <p:nvPr/>
        </p:nvSpPr>
        <p:spPr>
          <a:xfrm>
            <a:off x="6695860" y="2590852"/>
            <a:ext cx="1376920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Predictieve onderhoud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6478988" y="2890912"/>
            <a:ext cx="133520" cy="133520"/>
          </a:xfrm>
          <a:custGeom>
            <a:avLst/>
            <a:gdLst/>
            <a:ahLst/>
            <a:cxnLst/>
            <a:rect l="l" t="t" r="r" b="b"/>
            <a:pathLst>
              <a:path w="133520" h="133520">
                <a:moveTo>
                  <a:pt x="66760" y="133520"/>
                </a:moveTo>
                <a:cubicBezTo>
                  <a:pt x="103605" y="133520"/>
                  <a:pt x="133520" y="103605"/>
                  <a:pt x="133520" y="66760"/>
                </a:cubicBezTo>
                <a:cubicBezTo>
                  <a:pt x="133520" y="29914"/>
                  <a:pt x="103605" y="0"/>
                  <a:pt x="66760" y="0"/>
                </a:cubicBezTo>
                <a:cubicBezTo>
                  <a:pt x="29914" y="0"/>
                  <a:pt x="0" y="29914"/>
                  <a:pt x="0" y="66760"/>
                </a:cubicBezTo>
                <a:cubicBezTo>
                  <a:pt x="0" y="103605"/>
                  <a:pt x="29914" y="133520"/>
                  <a:pt x="66760" y="133520"/>
                </a:cubicBezTo>
                <a:close/>
                <a:moveTo>
                  <a:pt x="88770" y="55468"/>
                </a:moveTo>
                <a:lnTo>
                  <a:pt x="67907" y="88848"/>
                </a:lnTo>
                <a:cubicBezTo>
                  <a:pt x="66812" y="90595"/>
                  <a:pt x="64934" y="91690"/>
                  <a:pt x="62874" y="91795"/>
                </a:cubicBezTo>
                <a:cubicBezTo>
                  <a:pt x="60814" y="91899"/>
                  <a:pt x="58832" y="90960"/>
                  <a:pt x="57606" y="89291"/>
                </a:cubicBezTo>
                <a:lnTo>
                  <a:pt x="45089" y="72601"/>
                </a:lnTo>
                <a:cubicBezTo>
                  <a:pt x="43003" y="69837"/>
                  <a:pt x="43576" y="65925"/>
                  <a:pt x="46341" y="63839"/>
                </a:cubicBezTo>
                <a:cubicBezTo>
                  <a:pt x="49105" y="61753"/>
                  <a:pt x="53017" y="62326"/>
                  <a:pt x="55103" y="65091"/>
                </a:cubicBezTo>
                <a:lnTo>
                  <a:pt x="62144" y="74479"/>
                </a:lnTo>
                <a:lnTo>
                  <a:pt x="78156" y="48844"/>
                </a:lnTo>
                <a:cubicBezTo>
                  <a:pt x="79981" y="45923"/>
                  <a:pt x="83841" y="45011"/>
                  <a:pt x="86788" y="46862"/>
                </a:cubicBezTo>
                <a:cubicBezTo>
                  <a:pt x="89734" y="48714"/>
                  <a:pt x="90621" y="52547"/>
                  <a:pt x="88770" y="55494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30" name="Text 28"/>
          <p:cNvSpPr/>
          <p:nvPr/>
        </p:nvSpPr>
        <p:spPr>
          <a:xfrm>
            <a:off x="6695860" y="2857663"/>
            <a:ext cx="1919343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Kwaliteitscontrole met AI-vision</a:t>
            </a:r>
            <a:endParaRPr lang="en-US" sz="1600" dirty="0"/>
          </a:p>
        </p:txBody>
      </p:sp>
      <p:sp>
        <p:nvSpPr>
          <p:cNvPr id="31" name="Shape 29"/>
          <p:cNvSpPr/>
          <p:nvPr/>
        </p:nvSpPr>
        <p:spPr>
          <a:xfrm>
            <a:off x="6246503" y="3391611"/>
            <a:ext cx="31294" cy="2019483"/>
          </a:xfrm>
          <a:custGeom>
            <a:avLst/>
            <a:gdLst/>
            <a:ahLst/>
            <a:cxnLst/>
            <a:rect l="l" t="t" r="r" b="b"/>
            <a:pathLst>
              <a:path w="31294" h="2019483">
                <a:moveTo>
                  <a:pt x="0" y="0"/>
                </a:moveTo>
                <a:lnTo>
                  <a:pt x="31294" y="0"/>
                </a:lnTo>
                <a:lnTo>
                  <a:pt x="31294" y="2019483"/>
                </a:lnTo>
                <a:lnTo>
                  <a:pt x="0" y="2019483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32" name="Shape 30"/>
          <p:cNvSpPr/>
          <p:nvPr/>
        </p:nvSpPr>
        <p:spPr>
          <a:xfrm>
            <a:off x="6462299" y="3558510"/>
            <a:ext cx="467318" cy="467318"/>
          </a:xfrm>
          <a:custGeom>
            <a:avLst/>
            <a:gdLst/>
            <a:ahLst/>
            <a:cxnLst/>
            <a:rect l="l" t="t" r="r" b="b"/>
            <a:pathLst>
              <a:path w="467318" h="467318">
                <a:moveTo>
                  <a:pt x="233659" y="0"/>
                </a:moveTo>
                <a:lnTo>
                  <a:pt x="233659" y="0"/>
                </a:lnTo>
                <a:cubicBezTo>
                  <a:pt x="362619" y="0"/>
                  <a:pt x="467318" y="104699"/>
                  <a:pt x="467318" y="233659"/>
                </a:cubicBezTo>
                <a:lnTo>
                  <a:pt x="467318" y="233659"/>
                </a:lnTo>
                <a:cubicBezTo>
                  <a:pt x="467318" y="362619"/>
                  <a:pt x="362619" y="467318"/>
                  <a:pt x="233659" y="467318"/>
                </a:cubicBezTo>
                <a:lnTo>
                  <a:pt x="233659" y="467318"/>
                </a:lnTo>
                <a:cubicBezTo>
                  <a:pt x="104699" y="467318"/>
                  <a:pt x="0" y="362619"/>
                  <a:pt x="0" y="233659"/>
                </a:cubicBezTo>
                <a:lnTo>
                  <a:pt x="0" y="233659"/>
                </a:lnTo>
                <a:cubicBezTo>
                  <a:pt x="0" y="104699"/>
                  <a:pt x="104699" y="0"/>
                  <a:pt x="233659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33" name="Shape 31"/>
          <p:cNvSpPr/>
          <p:nvPr/>
        </p:nvSpPr>
        <p:spPr>
          <a:xfrm>
            <a:off x="6608238" y="3691997"/>
            <a:ext cx="175244" cy="200279"/>
          </a:xfrm>
          <a:custGeom>
            <a:avLst/>
            <a:gdLst/>
            <a:ahLst/>
            <a:cxnLst/>
            <a:rect l="l" t="t" r="r" b="b"/>
            <a:pathLst>
              <a:path w="175244" h="200279">
                <a:moveTo>
                  <a:pt x="132529" y="-3873"/>
                </a:moveTo>
                <a:cubicBezTo>
                  <a:pt x="137183" y="-509"/>
                  <a:pt x="138905" y="5594"/>
                  <a:pt x="136792" y="10914"/>
                </a:cubicBezTo>
                <a:lnTo>
                  <a:pt x="106125" y="87622"/>
                </a:lnTo>
                <a:lnTo>
                  <a:pt x="162727" y="87622"/>
                </a:lnTo>
                <a:cubicBezTo>
                  <a:pt x="168008" y="87622"/>
                  <a:pt x="172702" y="90908"/>
                  <a:pt x="174501" y="95876"/>
                </a:cubicBezTo>
                <a:cubicBezTo>
                  <a:pt x="176301" y="100844"/>
                  <a:pt x="174775" y="106398"/>
                  <a:pt x="170746" y="109762"/>
                </a:cubicBezTo>
                <a:lnTo>
                  <a:pt x="58089" y="203643"/>
                </a:lnTo>
                <a:cubicBezTo>
                  <a:pt x="53669" y="207320"/>
                  <a:pt x="47371" y="207516"/>
                  <a:pt x="42716" y="204152"/>
                </a:cubicBezTo>
                <a:cubicBezTo>
                  <a:pt x="38061" y="200788"/>
                  <a:pt x="36340" y="194686"/>
                  <a:pt x="38452" y="189366"/>
                </a:cubicBezTo>
                <a:lnTo>
                  <a:pt x="69120" y="112657"/>
                </a:lnTo>
                <a:lnTo>
                  <a:pt x="12517" y="112657"/>
                </a:lnTo>
                <a:cubicBezTo>
                  <a:pt x="7237" y="112657"/>
                  <a:pt x="2543" y="109371"/>
                  <a:pt x="743" y="104403"/>
                </a:cubicBezTo>
                <a:cubicBezTo>
                  <a:pt x="-1056" y="99436"/>
                  <a:pt x="469" y="93881"/>
                  <a:pt x="4498" y="90517"/>
                </a:cubicBezTo>
                <a:lnTo>
                  <a:pt x="117156" y="-3364"/>
                </a:lnTo>
                <a:cubicBezTo>
                  <a:pt x="121576" y="-7041"/>
                  <a:pt x="127874" y="-7237"/>
                  <a:pt x="132529" y="-3873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34" name="Text 32"/>
          <p:cNvSpPr/>
          <p:nvPr/>
        </p:nvSpPr>
        <p:spPr>
          <a:xfrm>
            <a:off x="7063071" y="3641960"/>
            <a:ext cx="968016" cy="300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1971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Energie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462299" y="4159283"/>
            <a:ext cx="5474300" cy="4923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18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Nederland ontwikkelt </a:t>
            </a:r>
            <a:pPr>
              <a:lnSpc>
                <a:spcPct val="140000"/>
              </a:lnSpc>
            </a:pPr>
            <a:r>
              <a:rPr lang="en-US" sz="1183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AI-oplossingen voor energietransitie</a:t>
            </a:r>
            <a:pPr>
              <a:lnSpc>
                <a:spcPct val="140000"/>
              </a:lnSpc>
            </a:pPr>
            <a:r>
              <a:rPr lang="en-US" sz="118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smart grids en duurzame energie-optimalisatie.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478988" y="4814330"/>
            <a:ext cx="133520" cy="133520"/>
          </a:xfrm>
          <a:custGeom>
            <a:avLst/>
            <a:gdLst/>
            <a:ahLst/>
            <a:cxnLst/>
            <a:rect l="l" t="t" r="r" b="b"/>
            <a:pathLst>
              <a:path w="133520" h="133520">
                <a:moveTo>
                  <a:pt x="66760" y="133520"/>
                </a:moveTo>
                <a:cubicBezTo>
                  <a:pt x="103605" y="133520"/>
                  <a:pt x="133520" y="103605"/>
                  <a:pt x="133520" y="66760"/>
                </a:cubicBezTo>
                <a:cubicBezTo>
                  <a:pt x="133520" y="29914"/>
                  <a:pt x="103605" y="0"/>
                  <a:pt x="66760" y="0"/>
                </a:cubicBezTo>
                <a:cubicBezTo>
                  <a:pt x="29914" y="0"/>
                  <a:pt x="0" y="29914"/>
                  <a:pt x="0" y="66760"/>
                </a:cubicBezTo>
                <a:cubicBezTo>
                  <a:pt x="0" y="103605"/>
                  <a:pt x="29914" y="133520"/>
                  <a:pt x="66760" y="133520"/>
                </a:cubicBezTo>
                <a:close/>
                <a:moveTo>
                  <a:pt x="88770" y="55468"/>
                </a:moveTo>
                <a:lnTo>
                  <a:pt x="67907" y="88848"/>
                </a:lnTo>
                <a:cubicBezTo>
                  <a:pt x="66812" y="90595"/>
                  <a:pt x="64934" y="91690"/>
                  <a:pt x="62874" y="91795"/>
                </a:cubicBezTo>
                <a:cubicBezTo>
                  <a:pt x="60814" y="91899"/>
                  <a:pt x="58832" y="90960"/>
                  <a:pt x="57606" y="89291"/>
                </a:cubicBezTo>
                <a:lnTo>
                  <a:pt x="45089" y="72601"/>
                </a:lnTo>
                <a:cubicBezTo>
                  <a:pt x="43003" y="69837"/>
                  <a:pt x="43576" y="65925"/>
                  <a:pt x="46341" y="63839"/>
                </a:cubicBezTo>
                <a:cubicBezTo>
                  <a:pt x="49105" y="61753"/>
                  <a:pt x="53017" y="62326"/>
                  <a:pt x="55103" y="65091"/>
                </a:cubicBezTo>
                <a:lnTo>
                  <a:pt x="62144" y="74479"/>
                </a:lnTo>
                <a:lnTo>
                  <a:pt x="78156" y="48844"/>
                </a:lnTo>
                <a:cubicBezTo>
                  <a:pt x="79981" y="45923"/>
                  <a:pt x="83841" y="45011"/>
                  <a:pt x="86788" y="46862"/>
                </a:cubicBezTo>
                <a:cubicBezTo>
                  <a:pt x="89734" y="48714"/>
                  <a:pt x="90621" y="52547"/>
                  <a:pt x="88770" y="55494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37" name="Text 35"/>
          <p:cNvSpPr/>
          <p:nvPr/>
        </p:nvSpPr>
        <p:spPr>
          <a:xfrm>
            <a:off x="6695860" y="4781081"/>
            <a:ext cx="1435335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Smart grid optimalisatie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78988" y="5081141"/>
            <a:ext cx="133520" cy="133520"/>
          </a:xfrm>
          <a:custGeom>
            <a:avLst/>
            <a:gdLst/>
            <a:ahLst/>
            <a:cxnLst/>
            <a:rect l="l" t="t" r="r" b="b"/>
            <a:pathLst>
              <a:path w="133520" h="133520">
                <a:moveTo>
                  <a:pt x="66760" y="133520"/>
                </a:moveTo>
                <a:cubicBezTo>
                  <a:pt x="103605" y="133520"/>
                  <a:pt x="133520" y="103605"/>
                  <a:pt x="133520" y="66760"/>
                </a:cubicBezTo>
                <a:cubicBezTo>
                  <a:pt x="133520" y="29914"/>
                  <a:pt x="103605" y="0"/>
                  <a:pt x="66760" y="0"/>
                </a:cubicBezTo>
                <a:cubicBezTo>
                  <a:pt x="29914" y="0"/>
                  <a:pt x="0" y="29914"/>
                  <a:pt x="0" y="66760"/>
                </a:cubicBezTo>
                <a:cubicBezTo>
                  <a:pt x="0" y="103605"/>
                  <a:pt x="29914" y="133520"/>
                  <a:pt x="66760" y="133520"/>
                </a:cubicBezTo>
                <a:close/>
                <a:moveTo>
                  <a:pt x="88770" y="55468"/>
                </a:moveTo>
                <a:lnTo>
                  <a:pt x="67907" y="88848"/>
                </a:lnTo>
                <a:cubicBezTo>
                  <a:pt x="66812" y="90595"/>
                  <a:pt x="64934" y="91690"/>
                  <a:pt x="62874" y="91795"/>
                </a:cubicBezTo>
                <a:cubicBezTo>
                  <a:pt x="60814" y="91899"/>
                  <a:pt x="58832" y="90960"/>
                  <a:pt x="57606" y="89291"/>
                </a:cubicBezTo>
                <a:lnTo>
                  <a:pt x="45089" y="72601"/>
                </a:lnTo>
                <a:cubicBezTo>
                  <a:pt x="43003" y="69837"/>
                  <a:pt x="43576" y="65925"/>
                  <a:pt x="46341" y="63839"/>
                </a:cubicBezTo>
                <a:cubicBezTo>
                  <a:pt x="49105" y="61753"/>
                  <a:pt x="53017" y="62326"/>
                  <a:pt x="55103" y="65091"/>
                </a:cubicBezTo>
                <a:lnTo>
                  <a:pt x="62144" y="74479"/>
                </a:lnTo>
                <a:lnTo>
                  <a:pt x="78156" y="48844"/>
                </a:lnTo>
                <a:cubicBezTo>
                  <a:pt x="79981" y="45923"/>
                  <a:pt x="83841" y="45011"/>
                  <a:pt x="86788" y="46862"/>
                </a:cubicBezTo>
                <a:cubicBezTo>
                  <a:pt x="89734" y="48714"/>
                  <a:pt x="90621" y="52547"/>
                  <a:pt x="88770" y="55494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39" name="Text 37"/>
          <p:cNvSpPr/>
          <p:nvPr/>
        </p:nvSpPr>
        <p:spPr>
          <a:xfrm>
            <a:off x="6695860" y="5047891"/>
            <a:ext cx="1785823" cy="2002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05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Duurzame energie forecasting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349446" y="6186523"/>
            <a:ext cx="11515014" cy="1034776"/>
          </a:xfrm>
          <a:custGeom>
            <a:avLst/>
            <a:gdLst/>
            <a:ahLst/>
            <a:cxnLst/>
            <a:rect l="l" t="t" r="r" b="b"/>
            <a:pathLst>
              <a:path w="11515014" h="1034776">
                <a:moveTo>
                  <a:pt x="0" y="0"/>
                </a:moveTo>
                <a:lnTo>
                  <a:pt x="11515014" y="0"/>
                </a:lnTo>
                <a:lnTo>
                  <a:pt x="11515014" y="1034776"/>
                </a:lnTo>
                <a:lnTo>
                  <a:pt x="0" y="1034776"/>
                </a:lnTo>
                <a:lnTo>
                  <a:pt x="0" y="0"/>
                </a:lnTo>
                <a:close/>
              </a:path>
            </a:pathLst>
          </a:custGeom>
          <a:solidFill>
            <a:srgbClr val="6AFFAF">
              <a:alpha val="5098"/>
            </a:srgbClr>
          </a:solidFill>
          <a:ln/>
        </p:spPr>
      </p:sp>
      <p:sp>
        <p:nvSpPr>
          <p:cNvPr id="41" name="Shape 39"/>
          <p:cNvSpPr/>
          <p:nvPr/>
        </p:nvSpPr>
        <p:spPr>
          <a:xfrm>
            <a:off x="349446" y="6186523"/>
            <a:ext cx="31294" cy="1034776"/>
          </a:xfrm>
          <a:custGeom>
            <a:avLst/>
            <a:gdLst/>
            <a:ahLst/>
            <a:cxnLst/>
            <a:rect l="l" t="t" r="r" b="b"/>
            <a:pathLst>
              <a:path w="31294" h="1034776">
                <a:moveTo>
                  <a:pt x="0" y="0"/>
                </a:moveTo>
                <a:lnTo>
                  <a:pt x="31294" y="0"/>
                </a:lnTo>
                <a:lnTo>
                  <a:pt x="31294" y="1034776"/>
                </a:lnTo>
                <a:lnTo>
                  <a:pt x="0" y="1034776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42" name="Shape 40"/>
          <p:cNvSpPr/>
          <p:nvPr/>
        </p:nvSpPr>
        <p:spPr>
          <a:xfrm>
            <a:off x="565241" y="6320010"/>
            <a:ext cx="250349" cy="200279"/>
          </a:xfrm>
          <a:custGeom>
            <a:avLst/>
            <a:gdLst/>
            <a:ahLst/>
            <a:cxnLst/>
            <a:rect l="l" t="t" r="r" b="b"/>
            <a:pathLst>
              <a:path w="250349" h="200279">
                <a:moveTo>
                  <a:pt x="225314" y="18776"/>
                </a:moveTo>
                <a:cubicBezTo>
                  <a:pt x="225314" y="14434"/>
                  <a:pt x="223084" y="10405"/>
                  <a:pt x="219368" y="8136"/>
                </a:cubicBezTo>
                <a:cubicBezTo>
                  <a:pt x="215652" y="5868"/>
                  <a:pt x="211076" y="5633"/>
                  <a:pt x="207203" y="7589"/>
                </a:cubicBezTo>
                <a:lnTo>
                  <a:pt x="161749" y="30316"/>
                </a:lnTo>
                <a:lnTo>
                  <a:pt x="91573" y="6885"/>
                </a:lnTo>
                <a:cubicBezTo>
                  <a:pt x="88405" y="5828"/>
                  <a:pt x="85001" y="6063"/>
                  <a:pt x="82028" y="7550"/>
                </a:cubicBezTo>
                <a:lnTo>
                  <a:pt x="31959" y="32584"/>
                </a:lnTo>
                <a:cubicBezTo>
                  <a:pt x="27695" y="34736"/>
                  <a:pt x="25035" y="39078"/>
                  <a:pt x="25035" y="43811"/>
                </a:cubicBezTo>
                <a:lnTo>
                  <a:pt x="25035" y="181503"/>
                </a:lnTo>
                <a:cubicBezTo>
                  <a:pt x="25035" y="185845"/>
                  <a:pt x="27265" y="189874"/>
                  <a:pt x="30981" y="192143"/>
                </a:cubicBezTo>
                <a:cubicBezTo>
                  <a:pt x="34697" y="194412"/>
                  <a:pt x="39274" y="194646"/>
                  <a:pt x="43146" y="192691"/>
                </a:cubicBezTo>
                <a:lnTo>
                  <a:pt x="88561" y="169964"/>
                </a:lnTo>
                <a:lnTo>
                  <a:pt x="156351" y="192573"/>
                </a:lnTo>
                <a:cubicBezTo>
                  <a:pt x="154669" y="190070"/>
                  <a:pt x="153026" y="187449"/>
                  <a:pt x="151422" y="184789"/>
                </a:cubicBezTo>
                <a:cubicBezTo>
                  <a:pt x="147119" y="177630"/>
                  <a:pt x="142855" y="169416"/>
                  <a:pt x="139687" y="160615"/>
                </a:cubicBezTo>
                <a:lnTo>
                  <a:pt x="100101" y="147432"/>
                </a:lnTo>
                <a:lnTo>
                  <a:pt x="100101" y="36144"/>
                </a:lnTo>
                <a:lnTo>
                  <a:pt x="150170" y="52847"/>
                </a:lnTo>
                <a:lnTo>
                  <a:pt x="150170" y="91690"/>
                </a:lnTo>
                <a:cubicBezTo>
                  <a:pt x="162297" y="77686"/>
                  <a:pt x="180290" y="68846"/>
                  <a:pt x="200240" y="68846"/>
                </a:cubicBezTo>
                <a:cubicBezTo>
                  <a:pt x="209081" y="68846"/>
                  <a:pt x="217530" y="70567"/>
                  <a:pt x="225275" y="73736"/>
                </a:cubicBezTo>
                <a:lnTo>
                  <a:pt x="225314" y="18776"/>
                </a:lnTo>
                <a:close/>
                <a:moveTo>
                  <a:pt x="200279" y="87622"/>
                </a:moveTo>
                <a:cubicBezTo>
                  <a:pt x="174345" y="87622"/>
                  <a:pt x="153339" y="108276"/>
                  <a:pt x="153339" y="133741"/>
                </a:cubicBezTo>
                <a:cubicBezTo>
                  <a:pt x="153339" y="160693"/>
                  <a:pt x="178413" y="192573"/>
                  <a:pt x="191908" y="207790"/>
                </a:cubicBezTo>
                <a:cubicBezTo>
                  <a:pt x="196446" y="212875"/>
                  <a:pt x="204152" y="212875"/>
                  <a:pt x="208689" y="207790"/>
                </a:cubicBezTo>
                <a:cubicBezTo>
                  <a:pt x="222185" y="192573"/>
                  <a:pt x="247259" y="160693"/>
                  <a:pt x="247259" y="133741"/>
                </a:cubicBezTo>
                <a:cubicBezTo>
                  <a:pt x="247259" y="108276"/>
                  <a:pt x="226253" y="87622"/>
                  <a:pt x="200318" y="87622"/>
                </a:cubicBezTo>
                <a:close/>
                <a:moveTo>
                  <a:pt x="184632" y="134563"/>
                </a:moveTo>
                <a:cubicBezTo>
                  <a:pt x="184632" y="125927"/>
                  <a:pt x="191644" y="118916"/>
                  <a:pt x="200279" y="118916"/>
                </a:cubicBezTo>
                <a:cubicBezTo>
                  <a:pt x="208915" y="118916"/>
                  <a:pt x="215926" y="125927"/>
                  <a:pt x="215926" y="134563"/>
                </a:cubicBezTo>
                <a:cubicBezTo>
                  <a:pt x="215926" y="143198"/>
                  <a:pt x="208915" y="150209"/>
                  <a:pt x="200279" y="150209"/>
                </a:cubicBezTo>
                <a:cubicBezTo>
                  <a:pt x="191644" y="150209"/>
                  <a:pt x="184632" y="143198"/>
                  <a:pt x="184632" y="134563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43" name="Text 41"/>
          <p:cNvSpPr/>
          <p:nvPr/>
        </p:nvSpPr>
        <p:spPr>
          <a:xfrm>
            <a:off x="949077" y="6320010"/>
            <a:ext cx="10998669" cy="2336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314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Regionale AI-Hubs</a:t>
            </a:r>
            <a:endParaRPr lang="en-US" sz="1600" dirty="0"/>
          </a:p>
        </p:txBody>
      </p:sp>
      <p:sp>
        <p:nvSpPr>
          <p:cNvPr id="44" name="Text 42"/>
          <p:cNvSpPr/>
          <p:nvPr/>
        </p:nvSpPr>
        <p:spPr>
          <a:xfrm>
            <a:off x="949077" y="6620234"/>
            <a:ext cx="10990324" cy="4673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8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Nederland stimuleert AI-innovatie door </a:t>
            </a:r>
            <a:pPr>
              <a:lnSpc>
                <a:spcPct val="130000"/>
              </a:lnSpc>
            </a:pPr>
            <a:r>
              <a:rPr lang="en-US" sz="1183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regionale AI-hubs</a:t>
            </a:r>
            <a:pPr>
              <a:lnSpc>
                <a:spcPct val="130000"/>
              </a:lnSpc>
            </a:pPr>
            <a:r>
              <a:rPr lang="en-US" sz="118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die samenwerking tussen bedrijven, overheden en onderzoeksinstellingen faciliteren, verspreid over het hele land.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OVERZICHT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723677"/>
            <a:ext cx="117157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Inhoudsopgave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8859" y="1676177"/>
            <a:ext cx="35719" cy="1447800"/>
          </a:xfrm>
          <a:custGeom>
            <a:avLst/>
            <a:gdLst/>
            <a:ahLst/>
            <a:cxnLst/>
            <a:rect l="l" t="t" r="r" b="b"/>
            <a:pathLst>
              <a:path w="35719" h="1447800">
                <a:moveTo>
                  <a:pt x="0" y="0"/>
                </a:moveTo>
                <a:lnTo>
                  <a:pt x="35719" y="0"/>
                </a:lnTo>
                <a:lnTo>
                  <a:pt x="35719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5" name="Text 3"/>
          <p:cNvSpPr/>
          <p:nvPr/>
        </p:nvSpPr>
        <p:spPr>
          <a:xfrm>
            <a:off x="645170" y="1828540"/>
            <a:ext cx="7048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6AFFAF">
                    <a:alpha val="4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1272108" y="1828540"/>
            <a:ext cx="270510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 Grootste van Onze Tijd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272108" y="2209354"/>
            <a:ext cx="26765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als Economische Versneller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342311" y="1676177"/>
            <a:ext cx="35719" cy="1447800"/>
          </a:xfrm>
          <a:custGeom>
            <a:avLst/>
            <a:gdLst/>
            <a:ahLst/>
            <a:cxnLst/>
            <a:rect l="l" t="t" r="r" b="b"/>
            <a:pathLst>
              <a:path w="35719" h="1447800">
                <a:moveTo>
                  <a:pt x="0" y="0"/>
                </a:moveTo>
                <a:lnTo>
                  <a:pt x="35719" y="0"/>
                </a:lnTo>
                <a:lnTo>
                  <a:pt x="35719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9" name="Text 7"/>
          <p:cNvSpPr/>
          <p:nvPr/>
        </p:nvSpPr>
        <p:spPr>
          <a:xfrm>
            <a:off x="6588621" y="1828540"/>
            <a:ext cx="790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6AFFAF">
                    <a:alpha val="4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7298345" y="1828540"/>
            <a:ext cx="24193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Cijfers die Tellen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7298345" y="2209354"/>
            <a:ext cx="23907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Economische Impact van AI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98859" y="3352540"/>
            <a:ext cx="35719" cy="1447800"/>
          </a:xfrm>
          <a:custGeom>
            <a:avLst/>
            <a:gdLst/>
            <a:ahLst/>
            <a:cxnLst/>
            <a:rect l="l" t="t" r="r" b="b"/>
            <a:pathLst>
              <a:path w="35719" h="1447800">
                <a:moveTo>
                  <a:pt x="0" y="0"/>
                </a:moveTo>
                <a:lnTo>
                  <a:pt x="35719" y="0"/>
                </a:lnTo>
                <a:lnTo>
                  <a:pt x="35719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3" name="Text 11"/>
          <p:cNvSpPr/>
          <p:nvPr/>
        </p:nvSpPr>
        <p:spPr>
          <a:xfrm>
            <a:off x="645170" y="3504902"/>
            <a:ext cx="790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6AFFAF">
                    <a:alpha val="4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03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1358987" y="3504902"/>
            <a:ext cx="30670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Investeringen in de Toekomst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1358987" y="3885716"/>
            <a:ext cx="30384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Kapitaal Stroomt naar AI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342311" y="3352540"/>
            <a:ext cx="35719" cy="1447800"/>
          </a:xfrm>
          <a:custGeom>
            <a:avLst/>
            <a:gdLst/>
            <a:ahLst/>
            <a:cxnLst/>
            <a:rect l="l" t="t" r="r" b="b"/>
            <a:pathLst>
              <a:path w="35719" h="1447800">
                <a:moveTo>
                  <a:pt x="0" y="0"/>
                </a:moveTo>
                <a:lnTo>
                  <a:pt x="35719" y="0"/>
                </a:lnTo>
                <a:lnTo>
                  <a:pt x="35719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7" name="Text 15"/>
          <p:cNvSpPr/>
          <p:nvPr/>
        </p:nvSpPr>
        <p:spPr>
          <a:xfrm>
            <a:off x="6588621" y="3504902"/>
            <a:ext cx="790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6AFFAF">
                    <a:alpha val="4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04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301880" y="3504902"/>
            <a:ext cx="1847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 Praktijk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7301880" y="3885716"/>
            <a:ext cx="181927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AI-Adoptie in Bedrijven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398859" y="5028902"/>
            <a:ext cx="35719" cy="1447800"/>
          </a:xfrm>
          <a:custGeom>
            <a:avLst/>
            <a:gdLst/>
            <a:ahLst/>
            <a:cxnLst/>
            <a:rect l="l" t="t" r="r" b="b"/>
            <a:pathLst>
              <a:path w="35719" h="1447800">
                <a:moveTo>
                  <a:pt x="0" y="0"/>
                </a:moveTo>
                <a:lnTo>
                  <a:pt x="35719" y="0"/>
                </a:lnTo>
                <a:lnTo>
                  <a:pt x="35719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1" name="Text 19"/>
          <p:cNvSpPr/>
          <p:nvPr/>
        </p:nvSpPr>
        <p:spPr>
          <a:xfrm>
            <a:off x="645170" y="5181265"/>
            <a:ext cx="7810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6AFFAF">
                    <a:alpha val="4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05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1352476" y="5181265"/>
            <a:ext cx="30384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Nederland in de AI-Economie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1352476" y="5562079"/>
            <a:ext cx="30099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Onze Positie in de Transformatie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342311" y="5028902"/>
            <a:ext cx="35719" cy="1447800"/>
          </a:xfrm>
          <a:custGeom>
            <a:avLst/>
            <a:gdLst/>
            <a:ahLst/>
            <a:cxnLst/>
            <a:rect l="l" t="t" r="r" b="b"/>
            <a:pathLst>
              <a:path w="35719" h="1447800">
                <a:moveTo>
                  <a:pt x="0" y="0"/>
                </a:moveTo>
                <a:lnTo>
                  <a:pt x="35719" y="0"/>
                </a:lnTo>
                <a:lnTo>
                  <a:pt x="35719" y="1447800"/>
                </a:lnTo>
                <a:lnTo>
                  <a:pt x="0" y="14478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5" name="Text 23"/>
          <p:cNvSpPr/>
          <p:nvPr/>
        </p:nvSpPr>
        <p:spPr>
          <a:xfrm>
            <a:off x="6588621" y="5181265"/>
            <a:ext cx="79057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6AFFAF">
                    <a:alpha val="4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305973" y="5181265"/>
            <a:ext cx="22383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Toekomstverkenning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7305973" y="5562079"/>
            <a:ext cx="2209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Wat Nog Komen Gaat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miro.medium.com/630bb61e6e842add809c2d3361f92038c51774dc.jpe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B"/>
              </a:gs>
              <a:gs pos="50000">
                <a:srgbClr val="0A0A0B">
                  <a:alpha val="90000"/>
                </a:srgbClr>
              </a:gs>
              <a:gs pos="100000">
                <a:srgbClr val="0A0A0B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1352848"/>
            <a:ext cx="413385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9600" b="1" dirty="0">
                <a:solidFill>
                  <a:srgbClr val="6AFFAF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06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2800573"/>
            <a:ext cx="386715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Toekomst-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verkenning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4819427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5162104"/>
            <a:ext cx="36671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Wat Nog Komen Gaat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SCENARIO'S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 Weg naar 2030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8859" y="1371265"/>
            <a:ext cx="35719" cy="4076700"/>
          </a:xfrm>
          <a:custGeom>
            <a:avLst/>
            <a:gdLst/>
            <a:ahLst/>
            <a:cxnLst/>
            <a:rect l="l" t="t" r="r" b="b"/>
            <a:pathLst>
              <a:path w="35719" h="4076700">
                <a:moveTo>
                  <a:pt x="0" y="0"/>
                </a:moveTo>
                <a:lnTo>
                  <a:pt x="35719" y="0"/>
                </a:lnTo>
                <a:lnTo>
                  <a:pt x="35719" y="4076700"/>
                </a:lnTo>
                <a:lnTo>
                  <a:pt x="0" y="40767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5" name="Shape 3"/>
          <p:cNvSpPr/>
          <p:nvPr/>
        </p:nvSpPr>
        <p:spPr>
          <a:xfrm>
            <a:off x="645170" y="159971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6" name="Text 4"/>
          <p:cNvSpPr/>
          <p:nvPr/>
        </p:nvSpPr>
        <p:spPr>
          <a:xfrm>
            <a:off x="827856" y="1675805"/>
            <a:ext cx="209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1216484" y="1675805"/>
            <a:ext cx="2114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Geleidelijke Adoptie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45170" y="2209167"/>
            <a:ext cx="347662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wordt 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gestaag geïntegreerd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bedrijfsprocessen, met geleidelijke productiviteitswinsten en beperkte disruptie.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64220" y="323552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0" name="Text 8"/>
          <p:cNvSpPr/>
          <p:nvPr/>
        </p:nvSpPr>
        <p:spPr>
          <a:xfrm>
            <a:off x="911758" y="3197572"/>
            <a:ext cx="22574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Voorspelbare groei van 1-2% BBP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664220" y="3578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2" name="Text 10"/>
          <p:cNvSpPr/>
          <p:nvPr/>
        </p:nvSpPr>
        <p:spPr>
          <a:xfrm>
            <a:off x="911758" y="3540249"/>
            <a:ext cx="15811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Beperkte werkloosheid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64220" y="392087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101322" y="63311"/>
                </a:moveTo>
                <a:lnTo>
                  <a:pt x="77510" y="101411"/>
                </a:lnTo>
                <a:cubicBezTo>
                  <a:pt x="76260" y="103406"/>
                  <a:pt x="74116" y="104656"/>
                  <a:pt x="71765" y="104775"/>
                </a:cubicBezTo>
                <a:cubicBezTo>
                  <a:pt x="69413" y="104894"/>
                  <a:pt x="67151" y="103823"/>
                  <a:pt x="65752" y="101918"/>
                </a:cubicBezTo>
                <a:lnTo>
                  <a:pt x="51465" y="82867"/>
                </a:lnTo>
                <a:cubicBezTo>
                  <a:pt x="49084" y="79712"/>
                  <a:pt x="49738" y="75248"/>
                  <a:pt x="52894" y="72866"/>
                </a:cubicBezTo>
                <a:cubicBezTo>
                  <a:pt x="56049" y="70485"/>
                  <a:pt x="60514" y="71140"/>
                  <a:pt x="62895" y="74295"/>
                </a:cubicBezTo>
                <a:lnTo>
                  <a:pt x="70931" y="85011"/>
                </a:lnTo>
                <a:lnTo>
                  <a:pt x="89208" y="55751"/>
                </a:lnTo>
                <a:cubicBezTo>
                  <a:pt x="91291" y="52417"/>
                  <a:pt x="95696" y="51375"/>
                  <a:pt x="99060" y="53489"/>
                </a:cubicBezTo>
                <a:cubicBezTo>
                  <a:pt x="102424" y="55602"/>
                  <a:pt x="103436" y="59978"/>
                  <a:pt x="101322" y="63341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4" name="Text 12"/>
          <p:cNvSpPr/>
          <p:nvPr/>
        </p:nvSpPr>
        <p:spPr>
          <a:xfrm>
            <a:off x="911758" y="3882926"/>
            <a:ext cx="24955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Geleidelijke aanpassing arbeidsmarkt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645170" y="4263740"/>
            <a:ext cx="3390900" cy="952500"/>
          </a:xfrm>
          <a:custGeom>
            <a:avLst/>
            <a:gdLst/>
            <a:ahLst/>
            <a:cxnLst/>
            <a:rect l="l" t="t" r="r" b="b"/>
            <a:pathLst>
              <a:path w="3390900" h="9525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876300"/>
                </a:lnTo>
                <a:cubicBezTo>
                  <a:pt x="3390900" y="918356"/>
                  <a:pt x="3356756" y="952500"/>
                  <a:pt x="3314700" y="952500"/>
                </a:cubicBezTo>
                <a:lnTo>
                  <a:pt x="76200" y="952500"/>
                </a:lnTo>
                <a:cubicBezTo>
                  <a:pt x="34144" y="952500"/>
                  <a:pt x="0" y="918356"/>
                  <a:pt x="0" y="8763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AFFAF">
              <a:alpha val="10196"/>
            </a:srgbClr>
          </a:solidFill>
          <a:ln/>
        </p:spPr>
      </p:sp>
      <p:sp>
        <p:nvSpPr>
          <p:cNvPr id="16" name="Text 14"/>
          <p:cNvSpPr/>
          <p:nvPr/>
        </p:nvSpPr>
        <p:spPr>
          <a:xfrm>
            <a:off x="711808" y="4416103"/>
            <a:ext cx="32575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60%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759433" y="4834868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Waarschijnlijkheid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4284948" y="1371265"/>
            <a:ext cx="35719" cy="4076700"/>
          </a:xfrm>
          <a:custGeom>
            <a:avLst/>
            <a:gdLst/>
            <a:ahLst/>
            <a:cxnLst/>
            <a:rect l="l" t="t" r="r" b="b"/>
            <a:pathLst>
              <a:path w="35719" h="4076700">
                <a:moveTo>
                  <a:pt x="0" y="0"/>
                </a:moveTo>
                <a:lnTo>
                  <a:pt x="35719" y="0"/>
                </a:lnTo>
                <a:lnTo>
                  <a:pt x="35719" y="4076700"/>
                </a:lnTo>
                <a:lnTo>
                  <a:pt x="0" y="40767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9" name="Shape 17"/>
          <p:cNvSpPr/>
          <p:nvPr/>
        </p:nvSpPr>
        <p:spPr>
          <a:xfrm>
            <a:off x="4531258" y="159971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20" name="Text 18"/>
          <p:cNvSpPr/>
          <p:nvPr/>
        </p:nvSpPr>
        <p:spPr>
          <a:xfrm>
            <a:off x="4693295" y="1675805"/>
            <a:ext cx="247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102572" y="1675805"/>
            <a:ext cx="26003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Versnelde Transformatie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4531258" y="2209167"/>
            <a:ext cx="347662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Doorbraak in AI-onderzoek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leidt tot exponentiële groei, massale adoptie en radicale economische transformatie.</a:t>
            </a: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550308" y="323552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8100" y="95250"/>
                </a:moveTo>
                <a:lnTo>
                  <a:pt x="7293" y="95250"/>
                </a:lnTo>
                <a:cubicBezTo>
                  <a:pt x="-119" y="95250"/>
                  <a:pt x="-4673" y="87184"/>
                  <a:pt x="-863" y="80814"/>
                </a:cubicBezTo>
                <a:lnTo>
                  <a:pt x="14883" y="54560"/>
                </a:lnTo>
                <a:cubicBezTo>
                  <a:pt x="17472" y="50244"/>
                  <a:pt x="22116" y="47625"/>
                  <a:pt x="27146" y="47625"/>
                </a:cubicBezTo>
                <a:lnTo>
                  <a:pt x="55424" y="47625"/>
                </a:lnTo>
                <a:cubicBezTo>
                  <a:pt x="78075" y="9257"/>
                  <a:pt x="111859" y="7322"/>
                  <a:pt x="134451" y="10626"/>
                </a:cubicBezTo>
                <a:cubicBezTo>
                  <a:pt x="138261" y="11192"/>
                  <a:pt x="141238" y="14168"/>
                  <a:pt x="141774" y="17949"/>
                </a:cubicBezTo>
                <a:cubicBezTo>
                  <a:pt x="145078" y="40541"/>
                  <a:pt x="143143" y="74325"/>
                  <a:pt x="104775" y="96976"/>
                </a:cubicBezTo>
                <a:lnTo>
                  <a:pt x="104775" y="125254"/>
                </a:lnTo>
                <a:cubicBezTo>
                  <a:pt x="104775" y="130284"/>
                  <a:pt x="102156" y="134928"/>
                  <a:pt x="97840" y="137517"/>
                </a:cubicBezTo>
                <a:lnTo>
                  <a:pt x="71586" y="153263"/>
                </a:lnTo>
                <a:cubicBezTo>
                  <a:pt x="65246" y="157073"/>
                  <a:pt x="57150" y="152489"/>
                  <a:pt x="57150" y="145107"/>
                </a:cubicBezTo>
                <a:lnTo>
                  <a:pt x="57150" y="114300"/>
                </a:lnTo>
                <a:cubicBezTo>
                  <a:pt x="57150" y="103793"/>
                  <a:pt x="48607" y="95250"/>
                  <a:pt x="38100" y="95250"/>
                </a:cubicBezTo>
                <a:lnTo>
                  <a:pt x="38070" y="95250"/>
                </a:lnTo>
                <a:close/>
                <a:moveTo>
                  <a:pt x="119062" y="47625"/>
                </a:moveTo>
                <a:cubicBezTo>
                  <a:pt x="119062" y="39740"/>
                  <a:pt x="112660" y="33338"/>
                  <a:pt x="104775" y="33338"/>
                </a:cubicBezTo>
                <a:cubicBezTo>
                  <a:pt x="96890" y="33338"/>
                  <a:pt x="90488" y="39740"/>
                  <a:pt x="90488" y="47625"/>
                </a:cubicBezTo>
                <a:cubicBezTo>
                  <a:pt x="90488" y="55510"/>
                  <a:pt x="96890" y="61912"/>
                  <a:pt x="104775" y="61912"/>
                </a:cubicBezTo>
                <a:cubicBezTo>
                  <a:pt x="112660" y="61912"/>
                  <a:pt x="119062" y="55510"/>
                  <a:pt x="119062" y="47625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4" name="Text 22"/>
          <p:cNvSpPr/>
          <p:nvPr/>
        </p:nvSpPr>
        <p:spPr>
          <a:xfrm>
            <a:off x="4797847" y="3197572"/>
            <a:ext cx="16668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3-5% BBP-groei per jaar</a:t>
            </a: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4550308" y="3578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8100" y="95250"/>
                </a:moveTo>
                <a:lnTo>
                  <a:pt x="7293" y="95250"/>
                </a:lnTo>
                <a:cubicBezTo>
                  <a:pt x="-119" y="95250"/>
                  <a:pt x="-4673" y="87184"/>
                  <a:pt x="-863" y="80814"/>
                </a:cubicBezTo>
                <a:lnTo>
                  <a:pt x="14883" y="54560"/>
                </a:lnTo>
                <a:cubicBezTo>
                  <a:pt x="17472" y="50244"/>
                  <a:pt x="22116" y="47625"/>
                  <a:pt x="27146" y="47625"/>
                </a:cubicBezTo>
                <a:lnTo>
                  <a:pt x="55424" y="47625"/>
                </a:lnTo>
                <a:cubicBezTo>
                  <a:pt x="78075" y="9257"/>
                  <a:pt x="111859" y="7322"/>
                  <a:pt x="134451" y="10626"/>
                </a:cubicBezTo>
                <a:cubicBezTo>
                  <a:pt x="138261" y="11192"/>
                  <a:pt x="141238" y="14168"/>
                  <a:pt x="141774" y="17949"/>
                </a:cubicBezTo>
                <a:cubicBezTo>
                  <a:pt x="145078" y="40541"/>
                  <a:pt x="143143" y="74325"/>
                  <a:pt x="104775" y="96976"/>
                </a:cubicBezTo>
                <a:lnTo>
                  <a:pt x="104775" y="125254"/>
                </a:lnTo>
                <a:cubicBezTo>
                  <a:pt x="104775" y="130284"/>
                  <a:pt x="102156" y="134928"/>
                  <a:pt x="97840" y="137517"/>
                </a:cubicBezTo>
                <a:lnTo>
                  <a:pt x="71586" y="153263"/>
                </a:lnTo>
                <a:cubicBezTo>
                  <a:pt x="65246" y="157073"/>
                  <a:pt x="57150" y="152489"/>
                  <a:pt x="57150" y="145107"/>
                </a:cubicBezTo>
                <a:lnTo>
                  <a:pt x="57150" y="114300"/>
                </a:lnTo>
                <a:cubicBezTo>
                  <a:pt x="57150" y="103793"/>
                  <a:pt x="48607" y="95250"/>
                  <a:pt x="38100" y="95250"/>
                </a:cubicBezTo>
                <a:lnTo>
                  <a:pt x="38070" y="95250"/>
                </a:lnTo>
                <a:close/>
                <a:moveTo>
                  <a:pt x="119062" y="47625"/>
                </a:moveTo>
                <a:cubicBezTo>
                  <a:pt x="119062" y="39740"/>
                  <a:pt x="112660" y="33338"/>
                  <a:pt x="104775" y="33338"/>
                </a:cubicBezTo>
                <a:cubicBezTo>
                  <a:pt x="96890" y="33338"/>
                  <a:pt x="90488" y="39740"/>
                  <a:pt x="90488" y="47625"/>
                </a:cubicBezTo>
                <a:cubicBezTo>
                  <a:pt x="90488" y="55510"/>
                  <a:pt x="96890" y="61912"/>
                  <a:pt x="104775" y="61912"/>
                </a:cubicBezTo>
                <a:cubicBezTo>
                  <a:pt x="112660" y="61912"/>
                  <a:pt x="119062" y="55510"/>
                  <a:pt x="119062" y="47625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6" name="Text 24"/>
          <p:cNvSpPr/>
          <p:nvPr/>
        </p:nvSpPr>
        <p:spPr>
          <a:xfrm>
            <a:off x="4797847" y="3540249"/>
            <a:ext cx="20669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Significante baantransformatie</a:t>
            </a:r>
            <a:endParaRPr lang="en-US" sz="1600" dirty="0"/>
          </a:p>
        </p:txBody>
      </p:sp>
      <p:sp>
        <p:nvSpPr>
          <p:cNvPr id="27" name="Shape 25"/>
          <p:cNvSpPr/>
          <p:nvPr/>
        </p:nvSpPr>
        <p:spPr>
          <a:xfrm>
            <a:off x="4550308" y="392087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38100" y="95250"/>
                </a:moveTo>
                <a:lnTo>
                  <a:pt x="7293" y="95250"/>
                </a:lnTo>
                <a:cubicBezTo>
                  <a:pt x="-119" y="95250"/>
                  <a:pt x="-4673" y="87184"/>
                  <a:pt x="-863" y="80814"/>
                </a:cubicBezTo>
                <a:lnTo>
                  <a:pt x="14883" y="54560"/>
                </a:lnTo>
                <a:cubicBezTo>
                  <a:pt x="17472" y="50244"/>
                  <a:pt x="22116" y="47625"/>
                  <a:pt x="27146" y="47625"/>
                </a:cubicBezTo>
                <a:lnTo>
                  <a:pt x="55424" y="47625"/>
                </a:lnTo>
                <a:cubicBezTo>
                  <a:pt x="78075" y="9257"/>
                  <a:pt x="111859" y="7322"/>
                  <a:pt x="134451" y="10626"/>
                </a:cubicBezTo>
                <a:cubicBezTo>
                  <a:pt x="138261" y="11192"/>
                  <a:pt x="141238" y="14168"/>
                  <a:pt x="141774" y="17949"/>
                </a:cubicBezTo>
                <a:cubicBezTo>
                  <a:pt x="145078" y="40541"/>
                  <a:pt x="143143" y="74325"/>
                  <a:pt x="104775" y="96976"/>
                </a:cubicBezTo>
                <a:lnTo>
                  <a:pt x="104775" y="125254"/>
                </a:lnTo>
                <a:cubicBezTo>
                  <a:pt x="104775" y="130284"/>
                  <a:pt x="102156" y="134928"/>
                  <a:pt x="97840" y="137517"/>
                </a:cubicBezTo>
                <a:lnTo>
                  <a:pt x="71586" y="153263"/>
                </a:lnTo>
                <a:cubicBezTo>
                  <a:pt x="65246" y="157073"/>
                  <a:pt x="57150" y="152489"/>
                  <a:pt x="57150" y="145107"/>
                </a:cubicBezTo>
                <a:lnTo>
                  <a:pt x="57150" y="114300"/>
                </a:lnTo>
                <a:cubicBezTo>
                  <a:pt x="57150" y="103793"/>
                  <a:pt x="48607" y="95250"/>
                  <a:pt x="38100" y="95250"/>
                </a:cubicBezTo>
                <a:lnTo>
                  <a:pt x="38070" y="95250"/>
                </a:lnTo>
                <a:close/>
                <a:moveTo>
                  <a:pt x="119062" y="47625"/>
                </a:moveTo>
                <a:cubicBezTo>
                  <a:pt x="119062" y="39740"/>
                  <a:pt x="112660" y="33338"/>
                  <a:pt x="104775" y="33338"/>
                </a:cubicBezTo>
                <a:cubicBezTo>
                  <a:pt x="96890" y="33338"/>
                  <a:pt x="90488" y="39740"/>
                  <a:pt x="90488" y="47625"/>
                </a:cubicBezTo>
                <a:cubicBezTo>
                  <a:pt x="90488" y="55510"/>
                  <a:pt x="96890" y="61912"/>
                  <a:pt x="104775" y="61912"/>
                </a:cubicBezTo>
                <a:cubicBezTo>
                  <a:pt x="112660" y="61912"/>
                  <a:pt x="119062" y="55510"/>
                  <a:pt x="119062" y="47625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8" name="Text 26"/>
          <p:cNvSpPr/>
          <p:nvPr/>
        </p:nvSpPr>
        <p:spPr>
          <a:xfrm>
            <a:off x="4797847" y="3882926"/>
            <a:ext cx="195262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Nieuwe industrieën ontstaan</a:t>
            </a:r>
            <a:endParaRPr lang="en-US" sz="1600" dirty="0"/>
          </a:p>
        </p:txBody>
      </p:sp>
      <p:sp>
        <p:nvSpPr>
          <p:cNvPr id="29" name="Shape 27"/>
          <p:cNvSpPr/>
          <p:nvPr/>
        </p:nvSpPr>
        <p:spPr>
          <a:xfrm>
            <a:off x="4531258" y="4263740"/>
            <a:ext cx="3390900" cy="952500"/>
          </a:xfrm>
          <a:custGeom>
            <a:avLst/>
            <a:gdLst/>
            <a:ahLst/>
            <a:cxnLst/>
            <a:rect l="l" t="t" r="r" b="b"/>
            <a:pathLst>
              <a:path w="3390900" h="9525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876300"/>
                </a:lnTo>
                <a:cubicBezTo>
                  <a:pt x="3390900" y="918356"/>
                  <a:pt x="3356756" y="952500"/>
                  <a:pt x="3314700" y="952500"/>
                </a:cubicBezTo>
                <a:lnTo>
                  <a:pt x="76200" y="952500"/>
                </a:lnTo>
                <a:cubicBezTo>
                  <a:pt x="34144" y="952500"/>
                  <a:pt x="0" y="918356"/>
                  <a:pt x="0" y="8763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AFFAF">
              <a:alpha val="10196"/>
            </a:srgbClr>
          </a:solidFill>
          <a:ln/>
        </p:spPr>
      </p:sp>
      <p:sp>
        <p:nvSpPr>
          <p:cNvPr id="30" name="Text 28"/>
          <p:cNvSpPr/>
          <p:nvPr/>
        </p:nvSpPr>
        <p:spPr>
          <a:xfrm>
            <a:off x="4597896" y="4416103"/>
            <a:ext cx="32575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25%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4645521" y="4834868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Waarschijnlijkheid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8171036" y="1371265"/>
            <a:ext cx="35719" cy="4076700"/>
          </a:xfrm>
          <a:custGeom>
            <a:avLst/>
            <a:gdLst/>
            <a:ahLst/>
            <a:cxnLst/>
            <a:rect l="l" t="t" r="r" b="b"/>
            <a:pathLst>
              <a:path w="35719" h="4076700">
                <a:moveTo>
                  <a:pt x="0" y="0"/>
                </a:moveTo>
                <a:lnTo>
                  <a:pt x="35719" y="0"/>
                </a:lnTo>
                <a:lnTo>
                  <a:pt x="35719" y="4076700"/>
                </a:lnTo>
                <a:lnTo>
                  <a:pt x="0" y="4076700"/>
                </a:lnTo>
                <a:lnTo>
                  <a:pt x="0" y="0"/>
                </a:ln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33" name="Shape 31"/>
          <p:cNvSpPr/>
          <p:nvPr/>
        </p:nvSpPr>
        <p:spPr>
          <a:xfrm>
            <a:off x="8417347" y="1599716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228600" y="0"/>
                </a:lnTo>
                <a:cubicBezTo>
                  <a:pt x="354768" y="0"/>
                  <a:pt x="457200" y="102432"/>
                  <a:pt x="457200" y="228600"/>
                </a:cubicBezTo>
                <a:lnTo>
                  <a:pt x="457200" y="228600"/>
                </a:lnTo>
                <a:cubicBezTo>
                  <a:pt x="457200" y="354768"/>
                  <a:pt x="354768" y="457200"/>
                  <a:pt x="228600" y="457200"/>
                </a:cubicBezTo>
                <a:lnTo>
                  <a:pt x="228600" y="457200"/>
                </a:lnTo>
                <a:cubicBezTo>
                  <a:pt x="102432" y="457200"/>
                  <a:pt x="0" y="354768"/>
                  <a:pt x="0" y="228600"/>
                </a:cubicBezTo>
                <a:lnTo>
                  <a:pt x="0" y="228600"/>
                </a:lnTo>
                <a:cubicBezTo>
                  <a:pt x="0" y="102432"/>
                  <a:pt x="102432" y="0"/>
                  <a:pt x="228600" y="0"/>
                </a:cubicBezTo>
                <a:close/>
              </a:path>
            </a:pathLst>
          </a:custGeom>
          <a:solidFill>
            <a:srgbClr val="6D6D6D">
              <a:alpha val="20000"/>
            </a:srgbClr>
          </a:solidFill>
          <a:ln/>
        </p:spPr>
      </p:sp>
      <p:sp>
        <p:nvSpPr>
          <p:cNvPr id="34" name="Text 32"/>
          <p:cNvSpPr/>
          <p:nvPr/>
        </p:nvSpPr>
        <p:spPr>
          <a:xfrm>
            <a:off x="8578453" y="1675805"/>
            <a:ext cx="247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6D6D6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3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8988661" y="1675805"/>
            <a:ext cx="109537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AI-Winter</a:t>
            </a:r>
            <a:endParaRPr lang="en-US" sz="1600" dirty="0"/>
          </a:p>
        </p:txBody>
      </p:sp>
      <p:sp>
        <p:nvSpPr>
          <p:cNvPr id="36" name="Text 34"/>
          <p:cNvSpPr/>
          <p:nvPr/>
        </p:nvSpPr>
        <p:spPr>
          <a:xfrm>
            <a:off x="8417347" y="2209167"/>
            <a:ext cx="3476625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Tegenwind door regulering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ethische zorgen of technische beperkingen vertraagt AI-adoptie significant.</a:t>
            </a:r>
            <a:endParaRPr lang="en-US" sz="1600" dirty="0"/>
          </a:p>
        </p:txBody>
      </p:sp>
      <p:sp>
        <p:nvSpPr>
          <p:cNvPr id="37" name="Shape 35"/>
          <p:cNvSpPr/>
          <p:nvPr/>
        </p:nvSpPr>
        <p:spPr>
          <a:xfrm>
            <a:off x="8436397" y="3235523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85785" y="0"/>
                </a:moveTo>
                <a:cubicBezTo>
                  <a:pt x="85785" y="-5269"/>
                  <a:pt x="81528" y="-9525"/>
                  <a:pt x="76260" y="-9525"/>
                </a:cubicBezTo>
                <a:cubicBezTo>
                  <a:pt x="70991" y="-9525"/>
                  <a:pt x="66735" y="-5269"/>
                  <a:pt x="66735" y="0"/>
                </a:cubicBezTo>
                <a:lnTo>
                  <a:pt x="66735" y="18484"/>
                </a:lnTo>
                <a:lnTo>
                  <a:pt x="62270" y="14020"/>
                </a:lnTo>
                <a:cubicBezTo>
                  <a:pt x="59472" y="11222"/>
                  <a:pt x="54947" y="11222"/>
                  <a:pt x="52179" y="14020"/>
                </a:cubicBezTo>
                <a:cubicBezTo>
                  <a:pt x="49411" y="16818"/>
                  <a:pt x="49381" y="21342"/>
                  <a:pt x="52179" y="24110"/>
                </a:cubicBezTo>
                <a:lnTo>
                  <a:pt x="66764" y="38695"/>
                </a:lnTo>
                <a:lnTo>
                  <a:pt x="66764" y="59710"/>
                </a:lnTo>
                <a:lnTo>
                  <a:pt x="48548" y="49203"/>
                </a:lnTo>
                <a:lnTo>
                  <a:pt x="43220" y="29289"/>
                </a:lnTo>
                <a:cubicBezTo>
                  <a:pt x="42208" y="25479"/>
                  <a:pt x="38279" y="23217"/>
                  <a:pt x="34469" y="24229"/>
                </a:cubicBezTo>
                <a:cubicBezTo>
                  <a:pt x="30659" y="25241"/>
                  <a:pt x="28367" y="29170"/>
                  <a:pt x="29379" y="32980"/>
                </a:cubicBezTo>
                <a:lnTo>
                  <a:pt x="31016" y="39082"/>
                </a:lnTo>
                <a:lnTo>
                  <a:pt x="15032" y="29855"/>
                </a:lnTo>
                <a:cubicBezTo>
                  <a:pt x="10478" y="27236"/>
                  <a:pt x="4643" y="28783"/>
                  <a:pt x="2024" y="33338"/>
                </a:cubicBezTo>
                <a:cubicBezTo>
                  <a:pt x="-595" y="37892"/>
                  <a:pt x="952" y="43726"/>
                  <a:pt x="5507" y="46345"/>
                </a:cubicBezTo>
                <a:lnTo>
                  <a:pt x="21491" y="55572"/>
                </a:lnTo>
                <a:lnTo>
                  <a:pt x="15389" y="57210"/>
                </a:lnTo>
                <a:cubicBezTo>
                  <a:pt x="11579" y="58222"/>
                  <a:pt x="9317" y="62151"/>
                  <a:pt x="10329" y="65961"/>
                </a:cubicBezTo>
                <a:cubicBezTo>
                  <a:pt x="11341" y="69771"/>
                  <a:pt x="15270" y="72033"/>
                  <a:pt x="19080" y="71021"/>
                </a:cubicBezTo>
                <a:lnTo>
                  <a:pt x="38993" y="65693"/>
                </a:lnTo>
                <a:lnTo>
                  <a:pt x="57210" y="76200"/>
                </a:lnTo>
                <a:lnTo>
                  <a:pt x="38993" y="86707"/>
                </a:lnTo>
                <a:lnTo>
                  <a:pt x="19080" y="81379"/>
                </a:lnTo>
                <a:cubicBezTo>
                  <a:pt x="15270" y="80367"/>
                  <a:pt x="11341" y="82629"/>
                  <a:pt x="10329" y="86439"/>
                </a:cubicBezTo>
                <a:cubicBezTo>
                  <a:pt x="9317" y="90249"/>
                  <a:pt x="11579" y="94178"/>
                  <a:pt x="15389" y="95190"/>
                </a:cubicBezTo>
                <a:lnTo>
                  <a:pt x="21491" y="96828"/>
                </a:lnTo>
                <a:lnTo>
                  <a:pt x="5507" y="106055"/>
                </a:lnTo>
                <a:cubicBezTo>
                  <a:pt x="953" y="108674"/>
                  <a:pt x="-595" y="114508"/>
                  <a:pt x="2024" y="119062"/>
                </a:cubicBezTo>
                <a:cubicBezTo>
                  <a:pt x="4643" y="123617"/>
                  <a:pt x="10477" y="125194"/>
                  <a:pt x="15032" y="122545"/>
                </a:cubicBezTo>
                <a:lnTo>
                  <a:pt x="31016" y="113318"/>
                </a:lnTo>
                <a:lnTo>
                  <a:pt x="29379" y="119420"/>
                </a:lnTo>
                <a:cubicBezTo>
                  <a:pt x="28367" y="123230"/>
                  <a:pt x="30629" y="127159"/>
                  <a:pt x="34439" y="128171"/>
                </a:cubicBezTo>
                <a:cubicBezTo>
                  <a:pt x="38249" y="129183"/>
                  <a:pt x="42178" y="126921"/>
                  <a:pt x="43190" y="123111"/>
                </a:cubicBezTo>
                <a:lnTo>
                  <a:pt x="48518" y="103197"/>
                </a:lnTo>
                <a:lnTo>
                  <a:pt x="66735" y="92690"/>
                </a:lnTo>
                <a:lnTo>
                  <a:pt x="66735" y="113705"/>
                </a:lnTo>
                <a:lnTo>
                  <a:pt x="52149" y="128290"/>
                </a:lnTo>
                <a:cubicBezTo>
                  <a:pt x="49351" y="131088"/>
                  <a:pt x="49351" y="135612"/>
                  <a:pt x="52149" y="138380"/>
                </a:cubicBezTo>
                <a:cubicBezTo>
                  <a:pt x="54947" y="141149"/>
                  <a:pt x="59472" y="141178"/>
                  <a:pt x="62240" y="138380"/>
                </a:cubicBezTo>
                <a:lnTo>
                  <a:pt x="66705" y="133916"/>
                </a:lnTo>
                <a:lnTo>
                  <a:pt x="66705" y="152400"/>
                </a:lnTo>
                <a:cubicBezTo>
                  <a:pt x="66705" y="157669"/>
                  <a:pt x="70961" y="161925"/>
                  <a:pt x="76230" y="161925"/>
                </a:cubicBezTo>
                <a:cubicBezTo>
                  <a:pt x="81498" y="161925"/>
                  <a:pt x="85755" y="157669"/>
                  <a:pt x="85755" y="152400"/>
                </a:cubicBezTo>
                <a:lnTo>
                  <a:pt x="85755" y="133916"/>
                </a:lnTo>
                <a:lnTo>
                  <a:pt x="90220" y="138380"/>
                </a:lnTo>
                <a:cubicBezTo>
                  <a:pt x="93018" y="141178"/>
                  <a:pt x="97542" y="141178"/>
                  <a:pt x="100310" y="138380"/>
                </a:cubicBezTo>
                <a:cubicBezTo>
                  <a:pt x="103078" y="135582"/>
                  <a:pt x="103108" y="131058"/>
                  <a:pt x="100310" y="128290"/>
                </a:cubicBezTo>
                <a:lnTo>
                  <a:pt x="85725" y="113705"/>
                </a:lnTo>
                <a:lnTo>
                  <a:pt x="85725" y="92690"/>
                </a:lnTo>
                <a:lnTo>
                  <a:pt x="103942" y="103197"/>
                </a:lnTo>
                <a:lnTo>
                  <a:pt x="109270" y="123111"/>
                </a:lnTo>
                <a:cubicBezTo>
                  <a:pt x="110282" y="126921"/>
                  <a:pt x="114211" y="129183"/>
                  <a:pt x="118021" y="128171"/>
                </a:cubicBezTo>
                <a:cubicBezTo>
                  <a:pt x="121831" y="127159"/>
                  <a:pt x="124093" y="123230"/>
                  <a:pt x="123081" y="119420"/>
                </a:cubicBezTo>
                <a:lnTo>
                  <a:pt x="121444" y="113318"/>
                </a:lnTo>
                <a:lnTo>
                  <a:pt x="137428" y="122545"/>
                </a:lnTo>
                <a:cubicBezTo>
                  <a:pt x="141982" y="125164"/>
                  <a:pt x="147816" y="123617"/>
                  <a:pt x="150435" y="119062"/>
                </a:cubicBezTo>
                <a:cubicBezTo>
                  <a:pt x="153055" y="114508"/>
                  <a:pt x="151507" y="108674"/>
                  <a:pt x="146953" y="106055"/>
                </a:cubicBezTo>
                <a:lnTo>
                  <a:pt x="130969" y="96828"/>
                </a:lnTo>
                <a:lnTo>
                  <a:pt x="137071" y="95190"/>
                </a:lnTo>
                <a:cubicBezTo>
                  <a:pt x="140881" y="94178"/>
                  <a:pt x="143143" y="90249"/>
                  <a:pt x="142131" y="86439"/>
                </a:cubicBezTo>
                <a:cubicBezTo>
                  <a:pt x="141119" y="82629"/>
                  <a:pt x="137190" y="80367"/>
                  <a:pt x="133380" y="81379"/>
                </a:cubicBezTo>
                <a:lnTo>
                  <a:pt x="113467" y="86707"/>
                </a:lnTo>
                <a:lnTo>
                  <a:pt x="95250" y="76200"/>
                </a:lnTo>
                <a:lnTo>
                  <a:pt x="113467" y="65693"/>
                </a:lnTo>
                <a:lnTo>
                  <a:pt x="133380" y="71021"/>
                </a:lnTo>
                <a:cubicBezTo>
                  <a:pt x="137190" y="72033"/>
                  <a:pt x="141119" y="69771"/>
                  <a:pt x="142131" y="65961"/>
                </a:cubicBezTo>
                <a:cubicBezTo>
                  <a:pt x="143143" y="62151"/>
                  <a:pt x="140881" y="58222"/>
                  <a:pt x="137071" y="57210"/>
                </a:cubicBezTo>
                <a:lnTo>
                  <a:pt x="130969" y="55572"/>
                </a:lnTo>
                <a:lnTo>
                  <a:pt x="146953" y="46345"/>
                </a:lnTo>
                <a:cubicBezTo>
                  <a:pt x="151507" y="43726"/>
                  <a:pt x="153085" y="37892"/>
                  <a:pt x="150435" y="33337"/>
                </a:cubicBezTo>
                <a:cubicBezTo>
                  <a:pt x="147786" y="28783"/>
                  <a:pt x="141982" y="27236"/>
                  <a:pt x="137428" y="29855"/>
                </a:cubicBezTo>
                <a:lnTo>
                  <a:pt x="121444" y="39082"/>
                </a:lnTo>
                <a:lnTo>
                  <a:pt x="123081" y="32980"/>
                </a:lnTo>
                <a:cubicBezTo>
                  <a:pt x="124093" y="29170"/>
                  <a:pt x="121831" y="25241"/>
                  <a:pt x="118021" y="24229"/>
                </a:cubicBezTo>
                <a:cubicBezTo>
                  <a:pt x="114211" y="23217"/>
                  <a:pt x="110282" y="25479"/>
                  <a:pt x="109270" y="29289"/>
                </a:cubicBezTo>
                <a:lnTo>
                  <a:pt x="103942" y="49203"/>
                </a:lnTo>
                <a:lnTo>
                  <a:pt x="85725" y="59710"/>
                </a:lnTo>
                <a:lnTo>
                  <a:pt x="85725" y="38695"/>
                </a:lnTo>
                <a:lnTo>
                  <a:pt x="100310" y="24110"/>
                </a:lnTo>
                <a:cubicBezTo>
                  <a:pt x="103108" y="21312"/>
                  <a:pt x="103108" y="16788"/>
                  <a:pt x="100310" y="14020"/>
                </a:cubicBezTo>
                <a:cubicBezTo>
                  <a:pt x="97512" y="11251"/>
                  <a:pt x="92988" y="11222"/>
                  <a:pt x="90220" y="14020"/>
                </a:cubicBezTo>
                <a:lnTo>
                  <a:pt x="85755" y="18484"/>
                </a:lnTo>
                <a:lnTo>
                  <a:pt x="85755" y="0"/>
                </a:ln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38" name="Text 36"/>
          <p:cNvSpPr/>
          <p:nvPr/>
        </p:nvSpPr>
        <p:spPr>
          <a:xfrm>
            <a:off x="8683935" y="3197572"/>
            <a:ext cx="17907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Beperkte groei &lt; 0.5% BBP</a:t>
            </a:r>
            <a:endParaRPr lang="en-US" sz="1600" dirty="0"/>
          </a:p>
        </p:txBody>
      </p:sp>
      <p:sp>
        <p:nvSpPr>
          <p:cNvPr id="39" name="Shape 37"/>
          <p:cNvSpPr/>
          <p:nvPr/>
        </p:nvSpPr>
        <p:spPr>
          <a:xfrm>
            <a:off x="8436397" y="3578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85785" y="0"/>
                </a:moveTo>
                <a:cubicBezTo>
                  <a:pt x="85785" y="-5269"/>
                  <a:pt x="81528" y="-9525"/>
                  <a:pt x="76260" y="-9525"/>
                </a:cubicBezTo>
                <a:cubicBezTo>
                  <a:pt x="70991" y="-9525"/>
                  <a:pt x="66735" y="-5269"/>
                  <a:pt x="66735" y="0"/>
                </a:cubicBezTo>
                <a:lnTo>
                  <a:pt x="66735" y="18484"/>
                </a:lnTo>
                <a:lnTo>
                  <a:pt x="62270" y="14020"/>
                </a:lnTo>
                <a:cubicBezTo>
                  <a:pt x="59472" y="11222"/>
                  <a:pt x="54947" y="11222"/>
                  <a:pt x="52179" y="14020"/>
                </a:cubicBezTo>
                <a:cubicBezTo>
                  <a:pt x="49411" y="16818"/>
                  <a:pt x="49381" y="21342"/>
                  <a:pt x="52179" y="24110"/>
                </a:cubicBezTo>
                <a:lnTo>
                  <a:pt x="66764" y="38695"/>
                </a:lnTo>
                <a:lnTo>
                  <a:pt x="66764" y="59710"/>
                </a:lnTo>
                <a:lnTo>
                  <a:pt x="48548" y="49203"/>
                </a:lnTo>
                <a:lnTo>
                  <a:pt x="43220" y="29289"/>
                </a:lnTo>
                <a:cubicBezTo>
                  <a:pt x="42208" y="25479"/>
                  <a:pt x="38279" y="23217"/>
                  <a:pt x="34469" y="24229"/>
                </a:cubicBezTo>
                <a:cubicBezTo>
                  <a:pt x="30659" y="25241"/>
                  <a:pt x="28367" y="29170"/>
                  <a:pt x="29379" y="32980"/>
                </a:cubicBezTo>
                <a:lnTo>
                  <a:pt x="31016" y="39082"/>
                </a:lnTo>
                <a:lnTo>
                  <a:pt x="15032" y="29855"/>
                </a:lnTo>
                <a:cubicBezTo>
                  <a:pt x="10478" y="27236"/>
                  <a:pt x="4643" y="28783"/>
                  <a:pt x="2024" y="33338"/>
                </a:cubicBezTo>
                <a:cubicBezTo>
                  <a:pt x="-595" y="37892"/>
                  <a:pt x="952" y="43726"/>
                  <a:pt x="5507" y="46345"/>
                </a:cubicBezTo>
                <a:lnTo>
                  <a:pt x="21491" y="55572"/>
                </a:lnTo>
                <a:lnTo>
                  <a:pt x="15389" y="57210"/>
                </a:lnTo>
                <a:cubicBezTo>
                  <a:pt x="11579" y="58222"/>
                  <a:pt x="9317" y="62151"/>
                  <a:pt x="10329" y="65961"/>
                </a:cubicBezTo>
                <a:cubicBezTo>
                  <a:pt x="11341" y="69771"/>
                  <a:pt x="15270" y="72033"/>
                  <a:pt x="19080" y="71021"/>
                </a:cubicBezTo>
                <a:lnTo>
                  <a:pt x="38993" y="65693"/>
                </a:lnTo>
                <a:lnTo>
                  <a:pt x="57210" y="76200"/>
                </a:lnTo>
                <a:lnTo>
                  <a:pt x="38993" y="86707"/>
                </a:lnTo>
                <a:lnTo>
                  <a:pt x="19080" y="81379"/>
                </a:lnTo>
                <a:cubicBezTo>
                  <a:pt x="15270" y="80367"/>
                  <a:pt x="11341" y="82629"/>
                  <a:pt x="10329" y="86439"/>
                </a:cubicBezTo>
                <a:cubicBezTo>
                  <a:pt x="9317" y="90249"/>
                  <a:pt x="11579" y="94178"/>
                  <a:pt x="15389" y="95190"/>
                </a:cubicBezTo>
                <a:lnTo>
                  <a:pt x="21491" y="96828"/>
                </a:lnTo>
                <a:lnTo>
                  <a:pt x="5507" y="106055"/>
                </a:lnTo>
                <a:cubicBezTo>
                  <a:pt x="953" y="108674"/>
                  <a:pt x="-595" y="114508"/>
                  <a:pt x="2024" y="119062"/>
                </a:cubicBezTo>
                <a:cubicBezTo>
                  <a:pt x="4643" y="123617"/>
                  <a:pt x="10477" y="125194"/>
                  <a:pt x="15032" y="122545"/>
                </a:cubicBezTo>
                <a:lnTo>
                  <a:pt x="31016" y="113318"/>
                </a:lnTo>
                <a:lnTo>
                  <a:pt x="29379" y="119420"/>
                </a:lnTo>
                <a:cubicBezTo>
                  <a:pt x="28367" y="123230"/>
                  <a:pt x="30629" y="127159"/>
                  <a:pt x="34439" y="128171"/>
                </a:cubicBezTo>
                <a:cubicBezTo>
                  <a:pt x="38249" y="129183"/>
                  <a:pt x="42178" y="126921"/>
                  <a:pt x="43190" y="123111"/>
                </a:cubicBezTo>
                <a:lnTo>
                  <a:pt x="48518" y="103197"/>
                </a:lnTo>
                <a:lnTo>
                  <a:pt x="66735" y="92690"/>
                </a:lnTo>
                <a:lnTo>
                  <a:pt x="66735" y="113705"/>
                </a:lnTo>
                <a:lnTo>
                  <a:pt x="52149" y="128290"/>
                </a:lnTo>
                <a:cubicBezTo>
                  <a:pt x="49351" y="131088"/>
                  <a:pt x="49351" y="135612"/>
                  <a:pt x="52149" y="138380"/>
                </a:cubicBezTo>
                <a:cubicBezTo>
                  <a:pt x="54947" y="141149"/>
                  <a:pt x="59472" y="141178"/>
                  <a:pt x="62240" y="138380"/>
                </a:cubicBezTo>
                <a:lnTo>
                  <a:pt x="66705" y="133916"/>
                </a:lnTo>
                <a:lnTo>
                  <a:pt x="66705" y="152400"/>
                </a:lnTo>
                <a:cubicBezTo>
                  <a:pt x="66705" y="157669"/>
                  <a:pt x="70961" y="161925"/>
                  <a:pt x="76230" y="161925"/>
                </a:cubicBezTo>
                <a:cubicBezTo>
                  <a:pt x="81498" y="161925"/>
                  <a:pt x="85755" y="157669"/>
                  <a:pt x="85755" y="152400"/>
                </a:cubicBezTo>
                <a:lnTo>
                  <a:pt x="85755" y="133916"/>
                </a:lnTo>
                <a:lnTo>
                  <a:pt x="90220" y="138380"/>
                </a:lnTo>
                <a:cubicBezTo>
                  <a:pt x="93018" y="141178"/>
                  <a:pt x="97542" y="141178"/>
                  <a:pt x="100310" y="138380"/>
                </a:cubicBezTo>
                <a:cubicBezTo>
                  <a:pt x="103078" y="135582"/>
                  <a:pt x="103108" y="131058"/>
                  <a:pt x="100310" y="128290"/>
                </a:cubicBezTo>
                <a:lnTo>
                  <a:pt x="85725" y="113705"/>
                </a:lnTo>
                <a:lnTo>
                  <a:pt x="85725" y="92690"/>
                </a:lnTo>
                <a:lnTo>
                  <a:pt x="103942" y="103197"/>
                </a:lnTo>
                <a:lnTo>
                  <a:pt x="109270" y="123111"/>
                </a:lnTo>
                <a:cubicBezTo>
                  <a:pt x="110282" y="126921"/>
                  <a:pt x="114211" y="129183"/>
                  <a:pt x="118021" y="128171"/>
                </a:cubicBezTo>
                <a:cubicBezTo>
                  <a:pt x="121831" y="127159"/>
                  <a:pt x="124093" y="123230"/>
                  <a:pt x="123081" y="119420"/>
                </a:cubicBezTo>
                <a:lnTo>
                  <a:pt x="121444" y="113318"/>
                </a:lnTo>
                <a:lnTo>
                  <a:pt x="137428" y="122545"/>
                </a:lnTo>
                <a:cubicBezTo>
                  <a:pt x="141982" y="125164"/>
                  <a:pt x="147816" y="123617"/>
                  <a:pt x="150435" y="119062"/>
                </a:cubicBezTo>
                <a:cubicBezTo>
                  <a:pt x="153055" y="114508"/>
                  <a:pt x="151507" y="108674"/>
                  <a:pt x="146953" y="106055"/>
                </a:cubicBezTo>
                <a:lnTo>
                  <a:pt x="130969" y="96828"/>
                </a:lnTo>
                <a:lnTo>
                  <a:pt x="137071" y="95190"/>
                </a:lnTo>
                <a:cubicBezTo>
                  <a:pt x="140881" y="94178"/>
                  <a:pt x="143143" y="90249"/>
                  <a:pt x="142131" y="86439"/>
                </a:cubicBezTo>
                <a:cubicBezTo>
                  <a:pt x="141119" y="82629"/>
                  <a:pt x="137190" y="80367"/>
                  <a:pt x="133380" y="81379"/>
                </a:cubicBezTo>
                <a:lnTo>
                  <a:pt x="113467" y="86707"/>
                </a:lnTo>
                <a:lnTo>
                  <a:pt x="95250" y="76200"/>
                </a:lnTo>
                <a:lnTo>
                  <a:pt x="113467" y="65693"/>
                </a:lnTo>
                <a:lnTo>
                  <a:pt x="133380" y="71021"/>
                </a:lnTo>
                <a:cubicBezTo>
                  <a:pt x="137190" y="72033"/>
                  <a:pt x="141119" y="69771"/>
                  <a:pt x="142131" y="65961"/>
                </a:cubicBezTo>
                <a:cubicBezTo>
                  <a:pt x="143143" y="62151"/>
                  <a:pt x="140881" y="58222"/>
                  <a:pt x="137071" y="57210"/>
                </a:cubicBezTo>
                <a:lnTo>
                  <a:pt x="130969" y="55572"/>
                </a:lnTo>
                <a:lnTo>
                  <a:pt x="146953" y="46345"/>
                </a:lnTo>
                <a:cubicBezTo>
                  <a:pt x="151507" y="43726"/>
                  <a:pt x="153085" y="37892"/>
                  <a:pt x="150435" y="33337"/>
                </a:cubicBezTo>
                <a:cubicBezTo>
                  <a:pt x="147786" y="28783"/>
                  <a:pt x="141982" y="27236"/>
                  <a:pt x="137428" y="29855"/>
                </a:cubicBezTo>
                <a:lnTo>
                  <a:pt x="121444" y="39082"/>
                </a:lnTo>
                <a:lnTo>
                  <a:pt x="123081" y="32980"/>
                </a:lnTo>
                <a:cubicBezTo>
                  <a:pt x="124093" y="29170"/>
                  <a:pt x="121831" y="25241"/>
                  <a:pt x="118021" y="24229"/>
                </a:cubicBezTo>
                <a:cubicBezTo>
                  <a:pt x="114211" y="23217"/>
                  <a:pt x="110282" y="25479"/>
                  <a:pt x="109270" y="29289"/>
                </a:cubicBezTo>
                <a:lnTo>
                  <a:pt x="103942" y="49203"/>
                </a:lnTo>
                <a:lnTo>
                  <a:pt x="85725" y="59710"/>
                </a:lnTo>
                <a:lnTo>
                  <a:pt x="85725" y="38695"/>
                </a:lnTo>
                <a:lnTo>
                  <a:pt x="100310" y="24110"/>
                </a:lnTo>
                <a:cubicBezTo>
                  <a:pt x="103108" y="21312"/>
                  <a:pt x="103108" y="16788"/>
                  <a:pt x="100310" y="14020"/>
                </a:cubicBezTo>
                <a:cubicBezTo>
                  <a:pt x="97512" y="11251"/>
                  <a:pt x="92988" y="11222"/>
                  <a:pt x="90220" y="14020"/>
                </a:cubicBezTo>
                <a:lnTo>
                  <a:pt x="85755" y="18484"/>
                </a:lnTo>
                <a:lnTo>
                  <a:pt x="85755" y="0"/>
                </a:ln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40" name="Text 38"/>
          <p:cNvSpPr/>
          <p:nvPr/>
        </p:nvSpPr>
        <p:spPr>
          <a:xfrm>
            <a:off x="8683935" y="3540249"/>
            <a:ext cx="13620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Investeringen dalen</a:t>
            </a:r>
            <a:endParaRPr lang="en-US" sz="1600" dirty="0"/>
          </a:p>
        </p:txBody>
      </p:sp>
      <p:sp>
        <p:nvSpPr>
          <p:cNvPr id="41" name="Shape 39"/>
          <p:cNvSpPr/>
          <p:nvPr/>
        </p:nvSpPr>
        <p:spPr>
          <a:xfrm>
            <a:off x="8436397" y="392087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85785" y="0"/>
                </a:moveTo>
                <a:cubicBezTo>
                  <a:pt x="85785" y="-5269"/>
                  <a:pt x="81528" y="-9525"/>
                  <a:pt x="76260" y="-9525"/>
                </a:cubicBezTo>
                <a:cubicBezTo>
                  <a:pt x="70991" y="-9525"/>
                  <a:pt x="66735" y="-5269"/>
                  <a:pt x="66735" y="0"/>
                </a:cubicBezTo>
                <a:lnTo>
                  <a:pt x="66735" y="18484"/>
                </a:lnTo>
                <a:lnTo>
                  <a:pt x="62270" y="14020"/>
                </a:lnTo>
                <a:cubicBezTo>
                  <a:pt x="59472" y="11222"/>
                  <a:pt x="54947" y="11222"/>
                  <a:pt x="52179" y="14020"/>
                </a:cubicBezTo>
                <a:cubicBezTo>
                  <a:pt x="49411" y="16818"/>
                  <a:pt x="49381" y="21342"/>
                  <a:pt x="52179" y="24110"/>
                </a:cubicBezTo>
                <a:lnTo>
                  <a:pt x="66764" y="38695"/>
                </a:lnTo>
                <a:lnTo>
                  <a:pt x="66764" y="59710"/>
                </a:lnTo>
                <a:lnTo>
                  <a:pt x="48548" y="49203"/>
                </a:lnTo>
                <a:lnTo>
                  <a:pt x="43220" y="29289"/>
                </a:lnTo>
                <a:cubicBezTo>
                  <a:pt x="42208" y="25479"/>
                  <a:pt x="38279" y="23217"/>
                  <a:pt x="34469" y="24229"/>
                </a:cubicBezTo>
                <a:cubicBezTo>
                  <a:pt x="30659" y="25241"/>
                  <a:pt x="28367" y="29170"/>
                  <a:pt x="29379" y="32980"/>
                </a:cubicBezTo>
                <a:lnTo>
                  <a:pt x="31016" y="39082"/>
                </a:lnTo>
                <a:lnTo>
                  <a:pt x="15032" y="29855"/>
                </a:lnTo>
                <a:cubicBezTo>
                  <a:pt x="10478" y="27236"/>
                  <a:pt x="4643" y="28783"/>
                  <a:pt x="2024" y="33338"/>
                </a:cubicBezTo>
                <a:cubicBezTo>
                  <a:pt x="-595" y="37892"/>
                  <a:pt x="952" y="43726"/>
                  <a:pt x="5507" y="46345"/>
                </a:cubicBezTo>
                <a:lnTo>
                  <a:pt x="21491" y="55572"/>
                </a:lnTo>
                <a:lnTo>
                  <a:pt x="15389" y="57210"/>
                </a:lnTo>
                <a:cubicBezTo>
                  <a:pt x="11579" y="58222"/>
                  <a:pt x="9317" y="62151"/>
                  <a:pt x="10329" y="65961"/>
                </a:cubicBezTo>
                <a:cubicBezTo>
                  <a:pt x="11341" y="69771"/>
                  <a:pt x="15270" y="72033"/>
                  <a:pt x="19080" y="71021"/>
                </a:cubicBezTo>
                <a:lnTo>
                  <a:pt x="38993" y="65693"/>
                </a:lnTo>
                <a:lnTo>
                  <a:pt x="57210" y="76200"/>
                </a:lnTo>
                <a:lnTo>
                  <a:pt x="38993" y="86707"/>
                </a:lnTo>
                <a:lnTo>
                  <a:pt x="19080" y="81379"/>
                </a:lnTo>
                <a:cubicBezTo>
                  <a:pt x="15270" y="80367"/>
                  <a:pt x="11341" y="82629"/>
                  <a:pt x="10329" y="86439"/>
                </a:cubicBezTo>
                <a:cubicBezTo>
                  <a:pt x="9317" y="90249"/>
                  <a:pt x="11579" y="94178"/>
                  <a:pt x="15389" y="95190"/>
                </a:cubicBezTo>
                <a:lnTo>
                  <a:pt x="21491" y="96828"/>
                </a:lnTo>
                <a:lnTo>
                  <a:pt x="5507" y="106055"/>
                </a:lnTo>
                <a:cubicBezTo>
                  <a:pt x="953" y="108674"/>
                  <a:pt x="-595" y="114508"/>
                  <a:pt x="2024" y="119062"/>
                </a:cubicBezTo>
                <a:cubicBezTo>
                  <a:pt x="4643" y="123617"/>
                  <a:pt x="10477" y="125194"/>
                  <a:pt x="15032" y="122545"/>
                </a:cubicBezTo>
                <a:lnTo>
                  <a:pt x="31016" y="113318"/>
                </a:lnTo>
                <a:lnTo>
                  <a:pt x="29379" y="119420"/>
                </a:lnTo>
                <a:cubicBezTo>
                  <a:pt x="28367" y="123230"/>
                  <a:pt x="30629" y="127159"/>
                  <a:pt x="34439" y="128171"/>
                </a:cubicBezTo>
                <a:cubicBezTo>
                  <a:pt x="38249" y="129183"/>
                  <a:pt x="42178" y="126921"/>
                  <a:pt x="43190" y="123111"/>
                </a:cubicBezTo>
                <a:lnTo>
                  <a:pt x="48518" y="103197"/>
                </a:lnTo>
                <a:lnTo>
                  <a:pt x="66735" y="92690"/>
                </a:lnTo>
                <a:lnTo>
                  <a:pt x="66735" y="113705"/>
                </a:lnTo>
                <a:lnTo>
                  <a:pt x="52149" y="128290"/>
                </a:lnTo>
                <a:cubicBezTo>
                  <a:pt x="49351" y="131088"/>
                  <a:pt x="49351" y="135612"/>
                  <a:pt x="52149" y="138380"/>
                </a:cubicBezTo>
                <a:cubicBezTo>
                  <a:pt x="54947" y="141149"/>
                  <a:pt x="59472" y="141178"/>
                  <a:pt x="62240" y="138380"/>
                </a:cubicBezTo>
                <a:lnTo>
                  <a:pt x="66705" y="133916"/>
                </a:lnTo>
                <a:lnTo>
                  <a:pt x="66705" y="152400"/>
                </a:lnTo>
                <a:cubicBezTo>
                  <a:pt x="66705" y="157669"/>
                  <a:pt x="70961" y="161925"/>
                  <a:pt x="76230" y="161925"/>
                </a:cubicBezTo>
                <a:cubicBezTo>
                  <a:pt x="81498" y="161925"/>
                  <a:pt x="85755" y="157669"/>
                  <a:pt x="85755" y="152400"/>
                </a:cubicBezTo>
                <a:lnTo>
                  <a:pt x="85755" y="133916"/>
                </a:lnTo>
                <a:lnTo>
                  <a:pt x="90220" y="138380"/>
                </a:lnTo>
                <a:cubicBezTo>
                  <a:pt x="93018" y="141178"/>
                  <a:pt x="97542" y="141178"/>
                  <a:pt x="100310" y="138380"/>
                </a:cubicBezTo>
                <a:cubicBezTo>
                  <a:pt x="103078" y="135582"/>
                  <a:pt x="103108" y="131058"/>
                  <a:pt x="100310" y="128290"/>
                </a:cubicBezTo>
                <a:lnTo>
                  <a:pt x="85725" y="113705"/>
                </a:lnTo>
                <a:lnTo>
                  <a:pt x="85725" y="92690"/>
                </a:lnTo>
                <a:lnTo>
                  <a:pt x="103942" y="103197"/>
                </a:lnTo>
                <a:lnTo>
                  <a:pt x="109270" y="123111"/>
                </a:lnTo>
                <a:cubicBezTo>
                  <a:pt x="110282" y="126921"/>
                  <a:pt x="114211" y="129183"/>
                  <a:pt x="118021" y="128171"/>
                </a:cubicBezTo>
                <a:cubicBezTo>
                  <a:pt x="121831" y="127159"/>
                  <a:pt x="124093" y="123230"/>
                  <a:pt x="123081" y="119420"/>
                </a:cubicBezTo>
                <a:lnTo>
                  <a:pt x="121444" y="113318"/>
                </a:lnTo>
                <a:lnTo>
                  <a:pt x="137428" y="122545"/>
                </a:lnTo>
                <a:cubicBezTo>
                  <a:pt x="141982" y="125164"/>
                  <a:pt x="147816" y="123617"/>
                  <a:pt x="150435" y="119062"/>
                </a:cubicBezTo>
                <a:cubicBezTo>
                  <a:pt x="153055" y="114508"/>
                  <a:pt x="151507" y="108674"/>
                  <a:pt x="146953" y="106055"/>
                </a:cubicBezTo>
                <a:lnTo>
                  <a:pt x="130969" y="96828"/>
                </a:lnTo>
                <a:lnTo>
                  <a:pt x="137071" y="95190"/>
                </a:lnTo>
                <a:cubicBezTo>
                  <a:pt x="140881" y="94178"/>
                  <a:pt x="143143" y="90249"/>
                  <a:pt x="142131" y="86439"/>
                </a:cubicBezTo>
                <a:cubicBezTo>
                  <a:pt x="141119" y="82629"/>
                  <a:pt x="137190" y="80367"/>
                  <a:pt x="133380" y="81379"/>
                </a:cubicBezTo>
                <a:lnTo>
                  <a:pt x="113467" y="86707"/>
                </a:lnTo>
                <a:lnTo>
                  <a:pt x="95250" y="76200"/>
                </a:lnTo>
                <a:lnTo>
                  <a:pt x="113467" y="65693"/>
                </a:lnTo>
                <a:lnTo>
                  <a:pt x="133380" y="71021"/>
                </a:lnTo>
                <a:cubicBezTo>
                  <a:pt x="137190" y="72033"/>
                  <a:pt x="141119" y="69771"/>
                  <a:pt x="142131" y="65961"/>
                </a:cubicBezTo>
                <a:cubicBezTo>
                  <a:pt x="143143" y="62151"/>
                  <a:pt x="140881" y="58222"/>
                  <a:pt x="137071" y="57210"/>
                </a:cubicBezTo>
                <a:lnTo>
                  <a:pt x="130969" y="55572"/>
                </a:lnTo>
                <a:lnTo>
                  <a:pt x="146953" y="46345"/>
                </a:lnTo>
                <a:cubicBezTo>
                  <a:pt x="151507" y="43726"/>
                  <a:pt x="153085" y="37892"/>
                  <a:pt x="150435" y="33337"/>
                </a:cubicBezTo>
                <a:cubicBezTo>
                  <a:pt x="147786" y="28783"/>
                  <a:pt x="141982" y="27236"/>
                  <a:pt x="137428" y="29855"/>
                </a:cubicBezTo>
                <a:lnTo>
                  <a:pt x="121444" y="39082"/>
                </a:lnTo>
                <a:lnTo>
                  <a:pt x="123081" y="32980"/>
                </a:lnTo>
                <a:cubicBezTo>
                  <a:pt x="124093" y="29170"/>
                  <a:pt x="121831" y="25241"/>
                  <a:pt x="118021" y="24229"/>
                </a:cubicBezTo>
                <a:cubicBezTo>
                  <a:pt x="114211" y="23217"/>
                  <a:pt x="110282" y="25479"/>
                  <a:pt x="109270" y="29289"/>
                </a:cubicBezTo>
                <a:lnTo>
                  <a:pt x="103942" y="49203"/>
                </a:lnTo>
                <a:lnTo>
                  <a:pt x="85725" y="59710"/>
                </a:lnTo>
                <a:lnTo>
                  <a:pt x="85725" y="38695"/>
                </a:lnTo>
                <a:lnTo>
                  <a:pt x="100310" y="24110"/>
                </a:lnTo>
                <a:cubicBezTo>
                  <a:pt x="103108" y="21312"/>
                  <a:pt x="103108" y="16788"/>
                  <a:pt x="100310" y="14020"/>
                </a:cubicBezTo>
                <a:cubicBezTo>
                  <a:pt x="97512" y="11251"/>
                  <a:pt x="92988" y="11222"/>
                  <a:pt x="90220" y="14020"/>
                </a:cubicBezTo>
                <a:lnTo>
                  <a:pt x="85755" y="18484"/>
                </a:lnTo>
                <a:lnTo>
                  <a:pt x="85755" y="0"/>
                </a:ln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42" name="Text 40"/>
          <p:cNvSpPr/>
          <p:nvPr/>
        </p:nvSpPr>
        <p:spPr>
          <a:xfrm>
            <a:off x="8683935" y="3882926"/>
            <a:ext cx="1476375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Focus op compliance</a:t>
            </a:r>
            <a:endParaRPr lang="en-US" sz="1600" dirty="0"/>
          </a:p>
        </p:txBody>
      </p:sp>
      <p:sp>
        <p:nvSpPr>
          <p:cNvPr id="43" name="Shape 41"/>
          <p:cNvSpPr/>
          <p:nvPr/>
        </p:nvSpPr>
        <p:spPr>
          <a:xfrm>
            <a:off x="8417347" y="4263740"/>
            <a:ext cx="3390900" cy="952500"/>
          </a:xfrm>
          <a:custGeom>
            <a:avLst/>
            <a:gdLst/>
            <a:ahLst/>
            <a:cxnLst/>
            <a:rect l="l" t="t" r="r" b="b"/>
            <a:pathLst>
              <a:path w="3390900" h="952500">
                <a:moveTo>
                  <a:pt x="76200" y="0"/>
                </a:moveTo>
                <a:lnTo>
                  <a:pt x="3314700" y="0"/>
                </a:lnTo>
                <a:cubicBezTo>
                  <a:pt x="3356756" y="0"/>
                  <a:pt x="3390900" y="34144"/>
                  <a:pt x="3390900" y="76200"/>
                </a:cubicBezTo>
                <a:lnTo>
                  <a:pt x="3390900" y="876300"/>
                </a:lnTo>
                <a:cubicBezTo>
                  <a:pt x="3390900" y="918356"/>
                  <a:pt x="3356756" y="952500"/>
                  <a:pt x="3314700" y="952500"/>
                </a:cubicBezTo>
                <a:lnTo>
                  <a:pt x="76200" y="952500"/>
                </a:lnTo>
                <a:cubicBezTo>
                  <a:pt x="34144" y="952500"/>
                  <a:pt x="0" y="918356"/>
                  <a:pt x="0" y="876300"/>
                </a:cubicBezTo>
                <a:lnTo>
                  <a:pt x="0" y="76200"/>
                </a:lnTo>
                <a:cubicBezTo>
                  <a:pt x="0" y="34144"/>
                  <a:pt x="34144" y="0"/>
                  <a:pt x="76200" y="0"/>
                </a:cubicBezTo>
                <a:close/>
              </a:path>
            </a:pathLst>
          </a:custGeom>
          <a:solidFill>
            <a:srgbClr val="6D6D6D">
              <a:alpha val="10196"/>
            </a:srgbClr>
          </a:solidFill>
          <a:ln/>
        </p:spPr>
      </p:sp>
      <p:sp>
        <p:nvSpPr>
          <p:cNvPr id="44" name="Text 42"/>
          <p:cNvSpPr/>
          <p:nvPr/>
        </p:nvSpPr>
        <p:spPr>
          <a:xfrm>
            <a:off x="8483984" y="4416103"/>
            <a:ext cx="32575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6D6D6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15%</a:t>
            </a:r>
            <a:endParaRPr lang="en-US" sz="1600" dirty="0"/>
          </a:p>
        </p:txBody>
      </p:sp>
      <p:sp>
        <p:nvSpPr>
          <p:cNvPr id="45" name="Text 43"/>
          <p:cNvSpPr/>
          <p:nvPr/>
        </p:nvSpPr>
        <p:spPr>
          <a:xfrm>
            <a:off x="8531609" y="4834868"/>
            <a:ext cx="31623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Waarschijnlijkheid</a:t>
            </a:r>
            <a:endParaRPr lang="en-US" sz="1600" dirty="0"/>
          </a:p>
        </p:txBody>
      </p:sp>
      <p:sp>
        <p:nvSpPr>
          <p:cNvPr id="46" name="Shape 44"/>
          <p:cNvSpPr/>
          <p:nvPr/>
        </p:nvSpPr>
        <p:spPr>
          <a:xfrm>
            <a:off x="398859" y="5634633"/>
            <a:ext cx="11409759" cy="1181100"/>
          </a:xfrm>
          <a:custGeom>
            <a:avLst/>
            <a:gdLst/>
            <a:ahLst/>
            <a:cxnLst/>
            <a:rect l="l" t="t" r="r" b="b"/>
            <a:pathLst>
              <a:path w="11409759" h="1181100">
                <a:moveTo>
                  <a:pt x="0" y="0"/>
                </a:moveTo>
                <a:lnTo>
                  <a:pt x="11409759" y="0"/>
                </a:lnTo>
                <a:lnTo>
                  <a:pt x="11409759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>
              <a:alpha val="5098"/>
            </a:srgbClr>
          </a:solidFill>
          <a:ln/>
        </p:spPr>
      </p:sp>
      <p:sp>
        <p:nvSpPr>
          <p:cNvPr id="47" name="Shape 45"/>
          <p:cNvSpPr/>
          <p:nvPr/>
        </p:nvSpPr>
        <p:spPr>
          <a:xfrm>
            <a:off x="398859" y="5634633"/>
            <a:ext cx="35719" cy="1181100"/>
          </a:xfrm>
          <a:custGeom>
            <a:avLst/>
            <a:gdLst/>
            <a:ahLst/>
            <a:cxnLst/>
            <a:rect l="l" t="t" r="r" b="b"/>
            <a:pathLst>
              <a:path w="35719" h="1181100">
                <a:moveTo>
                  <a:pt x="0" y="0"/>
                </a:moveTo>
                <a:lnTo>
                  <a:pt x="35719" y="0"/>
                </a:lnTo>
                <a:lnTo>
                  <a:pt x="35719" y="1181100"/>
                </a:lnTo>
                <a:lnTo>
                  <a:pt x="0" y="11811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48" name="Shape 46"/>
          <p:cNvSpPr/>
          <p:nvPr/>
        </p:nvSpPr>
        <p:spPr>
          <a:xfrm>
            <a:off x="673745" y="5786996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50019" y="157163"/>
                </a:moveTo>
                <a:cubicBezTo>
                  <a:pt x="193417" y="157163"/>
                  <a:pt x="228600" y="121980"/>
                  <a:pt x="228600" y="78581"/>
                </a:cubicBezTo>
                <a:cubicBezTo>
                  <a:pt x="228600" y="35183"/>
                  <a:pt x="193417" y="0"/>
                  <a:pt x="150019" y="0"/>
                </a:cubicBezTo>
                <a:cubicBezTo>
                  <a:pt x="106620" y="0"/>
                  <a:pt x="71438" y="35183"/>
                  <a:pt x="71438" y="78581"/>
                </a:cubicBezTo>
                <a:cubicBezTo>
                  <a:pt x="71438" y="86931"/>
                  <a:pt x="72732" y="95012"/>
                  <a:pt x="75143" y="102557"/>
                </a:cubicBezTo>
                <a:lnTo>
                  <a:pt x="3125" y="174575"/>
                </a:lnTo>
                <a:cubicBezTo>
                  <a:pt x="1116" y="176585"/>
                  <a:pt x="0" y="179308"/>
                  <a:pt x="0" y="182166"/>
                </a:cubicBezTo>
                <a:lnTo>
                  <a:pt x="0" y="217884"/>
                </a:lnTo>
                <a:cubicBezTo>
                  <a:pt x="0" y="223823"/>
                  <a:pt x="4777" y="228600"/>
                  <a:pt x="10716" y="228600"/>
                </a:cubicBezTo>
                <a:lnTo>
                  <a:pt x="46434" y="228600"/>
                </a:lnTo>
                <a:cubicBezTo>
                  <a:pt x="52373" y="228600"/>
                  <a:pt x="57150" y="223823"/>
                  <a:pt x="57150" y="217884"/>
                </a:cubicBezTo>
                <a:lnTo>
                  <a:pt x="57150" y="200025"/>
                </a:lnTo>
                <a:lnTo>
                  <a:pt x="75009" y="200025"/>
                </a:lnTo>
                <a:cubicBezTo>
                  <a:pt x="80948" y="200025"/>
                  <a:pt x="85725" y="195248"/>
                  <a:pt x="85725" y="189309"/>
                </a:cubicBezTo>
                <a:lnTo>
                  <a:pt x="85725" y="171450"/>
                </a:lnTo>
                <a:lnTo>
                  <a:pt x="103584" y="171450"/>
                </a:lnTo>
                <a:cubicBezTo>
                  <a:pt x="106442" y="171450"/>
                  <a:pt x="109165" y="170334"/>
                  <a:pt x="111175" y="168325"/>
                </a:cubicBezTo>
                <a:lnTo>
                  <a:pt x="126043" y="153457"/>
                </a:lnTo>
                <a:cubicBezTo>
                  <a:pt x="133588" y="155868"/>
                  <a:pt x="141669" y="157163"/>
                  <a:pt x="150019" y="157163"/>
                </a:cubicBezTo>
                <a:close/>
                <a:moveTo>
                  <a:pt x="167878" y="42863"/>
                </a:moveTo>
                <a:cubicBezTo>
                  <a:pt x="177735" y="42863"/>
                  <a:pt x="185738" y="50865"/>
                  <a:pt x="185738" y="60722"/>
                </a:cubicBezTo>
                <a:cubicBezTo>
                  <a:pt x="185738" y="70579"/>
                  <a:pt x="177735" y="78581"/>
                  <a:pt x="167878" y="78581"/>
                </a:cubicBezTo>
                <a:cubicBezTo>
                  <a:pt x="158021" y="78581"/>
                  <a:pt x="150019" y="70579"/>
                  <a:pt x="150019" y="60722"/>
                </a:cubicBezTo>
                <a:cubicBezTo>
                  <a:pt x="150019" y="50865"/>
                  <a:pt x="158021" y="42863"/>
                  <a:pt x="167878" y="42863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49" name="Text 47"/>
          <p:cNvSpPr/>
          <p:nvPr/>
        </p:nvSpPr>
        <p:spPr>
          <a:xfrm>
            <a:off x="1083283" y="5786996"/>
            <a:ext cx="10820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5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Kritieke Succesfactoren</a:t>
            </a:r>
            <a:endParaRPr lang="en-US" sz="1600" dirty="0"/>
          </a:p>
        </p:txBody>
      </p:sp>
      <p:sp>
        <p:nvSpPr>
          <p:cNvPr id="50" name="Text 48"/>
          <p:cNvSpPr/>
          <p:nvPr/>
        </p:nvSpPr>
        <p:spPr>
          <a:xfrm>
            <a:off x="1083283" y="6129672"/>
            <a:ext cx="10810875" cy="5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Investeren in 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AI-vaardigheden en onderwijs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het ontwikkelen van 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regulering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die innovatie stimuleert, en het garanderen van 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toegang tot data en infrastructuur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zijn essentieel voor succes.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51608" y="351608"/>
            <a:ext cx="11559106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b="1" spc="111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TRANSFORMATIE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51608" y="632654"/>
            <a:ext cx="11699749" cy="4219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322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 Grote Transformatie: Werk in het AI-Tijdperk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68089" y="1265479"/>
            <a:ext cx="32963" cy="5810319"/>
          </a:xfrm>
          <a:custGeom>
            <a:avLst/>
            <a:gdLst/>
            <a:ahLst/>
            <a:cxnLst/>
            <a:rect l="l" t="t" r="r" b="b"/>
            <a:pathLst>
              <a:path w="32963" h="5810319">
                <a:moveTo>
                  <a:pt x="0" y="0"/>
                </a:moveTo>
                <a:lnTo>
                  <a:pt x="32963" y="0"/>
                </a:lnTo>
                <a:lnTo>
                  <a:pt x="32963" y="5810319"/>
                </a:lnTo>
                <a:lnTo>
                  <a:pt x="0" y="5810319"/>
                </a:lnTo>
                <a:lnTo>
                  <a:pt x="0" y="0"/>
                </a:ln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5" name="Shape 3"/>
          <p:cNvSpPr/>
          <p:nvPr/>
        </p:nvSpPr>
        <p:spPr>
          <a:xfrm>
            <a:off x="595398" y="1476306"/>
            <a:ext cx="492251" cy="492251"/>
          </a:xfrm>
          <a:custGeom>
            <a:avLst/>
            <a:gdLst/>
            <a:ahLst/>
            <a:cxnLst/>
            <a:rect l="l" t="t" r="r" b="b"/>
            <a:pathLst>
              <a:path w="492251" h="492251">
                <a:moveTo>
                  <a:pt x="246125" y="0"/>
                </a:moveTo>
                <a:lnTo>
                  <a:pt x="246125" y="0"/>
                </a:lnTo>
                <a:cubicBezTo>
                  <a:pt x="381966" y="0"/>
                  <a:pt x="492251" y="110285"/>
                  <a:pt x="492251" y="246125"/>
                </a:cubicBezTo>
                <a:lnTo>
                  <a:pt x="492251" y="246125"/>
                </a:lnTo>
                <a:cubicBezTo>
                  <a:pt x="492251" y="381966"/>
                  <a:pt x="381966" y="492251"/>
                  <a:pt x="246125" y="492251"/>
                </a:cubicBezTo>
                <a:lnTo>
                  <a:pt x="246125" y="492251"/>
                </a:lnTo>
                <a:cubicBezTo>
                  <a:pt x="110285" y="492251"/>
                  <a:pt x="0" y="381966"/>
                  <a:pt x="0" y="246125"/>
                </a:cubicBezTo>
                <a:lnTo>
                  <a:pt x="0" y="246125"/>
                </a:lnTo>
                <a:cubicBezTo>
                  <a:pt x="0" y="110285"/>
                  <a:pt x="110285" y="0"/>
                  <a:pt x="246125" y="0"/>
                </a:cubicBezTo>
                <a:close/>
              </a:path>
            </a:pathLst>
          </a:custGeom>
          <a:solidFill>
            <a:srgbClr val="6D6D6D">
              <a:alpha val="2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709568" y="1616915"/>
            <a:ext cx="263706" cy="210965"/>
          </a:xfrm>
          <a:custGeom>
            <a:avLst/>
            <a:gdLst/>
            <a:ahLst/>
            <a:cxnLst/>
            <a:rect l="l" t="t" r="r" b="b"/>
            <a:pathLst>
              <a:path w="263706" h="210965">
                <a:moveTo>
                  <a:pt x="145038" y="0"/>
                </a:moveTo>
                <a:cubicBezTo>
                  <a:pt x="145038" y="-7293"/>
                  <a:pt x="139146" y="-13185"/>
                  <a:pt x="131853" y="-13185"/>
                </a:cubicBezTo>
                <a:cubicBezTo>
                  <a:pt x="124560" y="-13185"/>
                  <a:pt x="118668" y="-7293"/>
                  <a:pt x="118668" y="0"/>
                </a:cubicBezTo>
                <a:lnTo>
                  <a:pt x="118668" y="26371"/>
                </a:lnTo>
                <a:lnTo>
                  <a:pt x="79112" y="26371"/>
                </a:lnTo>
                <a:cubicBezTo>
                  <a:pt x="57274" y="26371"/>
                  <a:pt x="39556" y="44088"/>
                  <a:pt x="39556" y="65926"/>
                </a:cubicBezTo>
                <a:lnTo>
                  <a:pt x="39556" y="158224"/>
                </a:lnTo>
                <a:cubicBezTo>
                  <a:pt x="39556" y="180062"/>
                  <a:pt x="57274" y="197779"/>
                  <a:pt x="79112" y="197779"/>
                </a:cubicBezTo>
                <a:lnTo>
                  <a:pt x="184594" y="197779"/>
                </a:lnTo>
                <a:cubicBezTo>
                  <a:pt x="206432" y="197779"/>
                  <a:pt x="224150" y="180062"/>
                  <a:pt x="224150" y="158224"/>
                </a:cubicBezTo>
                <a:lnTo>
                  <a:pt x="224150" y="65926"/>
                </a:lnTo>
                <a:cubicBezTo>
                  <a:pt x="224150" y="44088"/>
                  <a:pt x="206432" y="26371"/>
                  <a:pt x="184594" y="26371"/>
                </a:cubicBezTo>
                <a:lnTo>
                  <a:pt x="145038" y="26371"/>
                </a:lnTo>
                <a:lnTo>
                  <a:pt x="145038" y="0"/>
                </a:lnTo>
                <a:close/>
                <a:moveTo>
                  <a:pt x="65926" y="151631"/>
                </a:moveTo>
                <a:cubicBezTo>
                  <a:pt x="65926" y="146151"/>
                  <a:pt x="70335" y="141742"/>
                  <a:pt x="75815" y="141742"/>
                </a:cubicBezTo>
                <a:lnTo>
                  <a:pt x="89001" y="141742"/>
                </a:lnTo>
                <a:cubicBezTo>
                  <a:pt x="94481" y="141742"/>
                  <a:pt x="98890" y="146151"/>
                  <a:pt x="98890" y="151631"/>
                </a:cubicBezTo>
                <a:cubicBezTo>
                  <a:pt x="98890" y="157111"/>
                  <a:pt x="94481" y="161520"/>
                  <a:pt x="89001" y="161520"/>
                </a:cubicBezTo>
                <a:lnTo>
                  <a:pt x="75815" y="161520"/>
                </a:lnTo>
                <a:cubicBezTo>
                  <a:pt x="70335" y="161520"/>
                  <a:pt x="65926" y="157111"/>
                  <a:pt x="65926" y="151631"/>
                </a:cubicBezTo>
                <a:close/>
                <a:moveTo>
                  <a:pt x="115371" y="151631"/>
                </a:moveTo>
                <a:cubicBezTo>
                  <a:pt x="115371" y="146151"/>
                  <a:pt x="119780" y="141742"/>
                  <a:pt x="125260" y="141742"/>
                </a:cubicBezTo>
                <a:lnTo>
                  <a:pt x="138446" y="141742"/>
                </a:lnTo>
                <a:cubicBezTo>
                  <a:pt x="143926" y="141742"/>
                  <a:pt x="148335" y="146151"/>
                  <a:pt x="148335" y="151631"/>
                </a:cubicBezTo>
                <a:cubicBezTo>
                  <a:pt x="148335" y="157111"/>
                  <a:pt x="143926" y="161520"/>
                  <a:pt x="138446" y="161520"/>
                </a:cubicBezTo>
                <a:lnTo>
                  <a:pt x="125260" y="161520"/>
                </a:lnTo>
                <a:cubicBezTo>
                  <a:pt x="119780" y="161520"/>
                  <a:pt x="115371" y="157111"/>
                  <a:pt x="115371" y="151631"/>
                </a:cubicBezTo>
                <a:close/>
                <a:moveTo>
                  <a:pt x="164816" y="151631"/>
                </a:moveTo>
                <a:cubicBezTo>
                  <a:pt x="164816" y="146151"/>
                  <a:pt x="169225" y="141742"/>
                  <a:pt x="174705" y="141742"/>
                </a:cubicBezTo>
                <a:lnTo>
                  <a:pt x="187890" y="141742"/>
                </a:lnTo>
                <a:cubicBezTo>
                  <a:pt x="193371" y="141742"/>
                  <a:pt x="197779" y="146151"/>
                  <a:pt x="197779" y="151631"/>
                </a:cubicBezTo>
                <a:cubicBezTo>
                  <a:pt x="197779" y="157111"/>
                  <a:pt x="193371" y="161520"/>
                  <a:pt x="187890" y="161520"/>
                </a:cubicBezTo>
                <a:lnTo>
                  <a:pt x="174705" y="161520"/>
                </a:lnTo>
                <a:cubicBezTo>
                  <a:pt x="169225" y="161520"/>
                  <a:pt x="164816" y="157111"/>
                  <a:pt x="164816" y="151631"/>
                </a:cubicBezTo>
                <a:close/>
                <a:moveTo>
                  <a:pt x="92297" y="72519"/>
                </a:moveTo>
                <a:cubicBezTo>
                  <a:pt x="103213" y="72519"/>
                  <a:pt x="112075" y="81381"/>
                  <a:pt x="112075" y="92297"/>
                </a:cubicBezTo>
                <a:cubicBezTo>
                  <a:pt x="112075" y="103213"/>
                  <a:pt x="103213" y="112075"/>
                  <a:pt x="92297" y="112075"/>
                </a:cubicBezTo>
                <a:cubicBezTo>
                  <a:pt x="81381" y="112075"/>
                  <a:pt x="72519" y="103213"/>
                  <a:pt x="72519" y="92297"/>
                </a:cubicBezTo>
                <a:cubicBezTo>
                  <a:pt x="72519" y="81381"/>
                  <a:pt x="81381" y="72519"/>
                  <a:pt x="92297" y="72519"/>
                </a:cubicBezTo>
                <a:close/>
                <a:moveTo>
                  <a:pt x="151631" y="92297"/>
                </a:moveTo>
                <a:cubicBezTo>
                  <a:pt x="151631" y="81381"/>
                  <a:pt x="160493" y="72519"/>
                  <a:pt x="171409" y="72519"/>
                </a:cubicBezTo>
                <a:cubicBezTo>
                  <a:pt x="182325" y="72519"/>
                  <a:pt x="191187" y="81381"/>
                  <a:pt x="191187" y="92297"/>
                </a:cubicBezTo>
                <a:cubicBezTo>
                  <a:pt x="191187" y="103213"/>
                  <a:pt x="182325" y="112075"/>
                  <a:pt x="171409" y="112075"/>
                </a:cubicBezTo>
                <a:cubicBezTo>
                  <a:pt x="160493" y="112075"/>
                  <a:pt x="151631" y="103213"/>
                  <a:pt x="151631" y="92297"/>
                </a:cubicBezTo>
                <a:close/>
                <a:moveTo>
                  <a:pt x="26371" y="92297"/>
                </a:moveTo>
                <a:cubicBezTo>
                  <a:pt x="26371" y="85004"/>
                  <a:pt x="20478" y="79112"/>
                  <a:pt x="13185" y="79112"/>
                </a:cubicBezTo>
                <a:cubicBezTo>
                  <a:pt x="5892" y="79112"/>
                  <a:pt x="0" y="85004"/>
                  <a:pt x="0" y="92297"/>
                </a:cubicBezTo>
                <a:lnTo>
                  <a:pt x="0" y="131853"/>
                </a:lnTo>
                <a:cubicBezTo>
                  <a:pt x="0" y="139146"/>
                  <a:pt x="5892" y="145038"/>
                  <a:pt x="13185" y="145038"/>
                </a:cubicBezTo>
                <a:cubicBezTo>
                  <a:pt x="20478" y="145038"/>
                  <a:pt x="26371" y="139146"/>
                  <a:pt x="26371" y="131853"/>
                </a:cubicBezTo>
                <a:lnTo>
                  <a:pt x="26371" y="92297"/>
                </a:lnTo>
                <a:close/>
                <a:moveTo>
                  <a:pt x="250521" y="79112"/>
                </a:moveTo>
                <a:cubicBezTo>
                  <a:pt x="243227" y="79112"/>
                  <a:pt x="237335" y="85004"/>
                  <a:pt x="237335" y="92297"/>
                </a:cubicBezTo>
                <a:lnTo>
                  <a:pt x="237335" y="131853"/>
                </a:lnTo>
                <a:cubicBezTo>
                  <a:pt x="237335" y="139146"/>
                  <a:pt x="243227" y="145038"/>
                  <a:pt x="250521" y="145038"/>
                </a:cubicBezTo>
                <a:cubicBezTo>
                  <a:pt x="257814" y="145038"/>
                  <a:pt x="263706" y="139146"/>
                  <a:pt x="263706" y="131853"/>
                </a:cubicBezTo>
                <a:lnTo>
                  <a:pt x="263706" y="92297"/>
                </a:lnTo>
                <a:cubicBezTo>
                  <a:pt x="263706" y="85004"/>
                  <a:pt x="257814" y="79112"/>
                  <a:pt x="250521" y="79112"/>
                </a:cubicBez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7" name="Text 5"/>
          <p:cNvSpPr/>
          <p:nvPr/>
        </p:nvSpPr>
        <p:spPr>
          <a:xfrm>
            <a:off x="1228224" y="1564208"/>
            <a:ext cx="1969004" cy="3164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76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Banen op Risico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595398" y="2179350"/>
            <a:ext cx="5441130" cy="5186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46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AI-automatisering vervangt vooral </a:t>
            </a:r>
            <a:pPr>
              <a:lnSpc>
                <a:spcPct val="140000"/>
              </a:lnSpc>
            </a:pPr>
            <a:r>
              <a:rPr lang="en-US" sz="1246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repetitieve, routinematige taken</a:t>
            </a:r>
            <a:pPr>
              <a:lnSpc>
                <a:spcPct val="140000"/>
              </a:lnSpc>
            </a:pPr>
            <a:r>
              <a:rPr lang="en-US" sz="1246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administratie, klantenservice en productie.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00892" y="2910035"/>
            <a:ext cx="5346636" cy="819686"/>
          </a:xfrm>
          <a:custGeom>
            <a:avLst/>
            <a:gdLst/>
            <a:ahLst/>
            <a:cxnLst/>
            <a:rect l="l" t="t" r="r" b="b"/>
            <a:pathLst>
              <a:path w="5346636" h="819686">
                <a:moveTo>
                  <a:pt x="70321" y="0"/>
                </a:moveTo>
                <a:lnTo>
                  <a:pt x="5276315" y="0"/>
                </a:lnTo>
                <a:cubicBezTo>
                  <a:pt x="5315126" y="0"/>
                  <a:pt x="5346636" y="31510"/>
                  <a:pt x="5346636" y="70321"/>
                </a:cubicBezTo>
                <a:lnTo>
                  <a:pt x="5346636" y="749365"/>
                </a:lnTo>
                <a:cubicBezTo>
                  <a:pt x="5346636" y="788202"/>
                  <a:pt x="5315152" y="819686"/>
                  <a:pt x="5276315" y="819686"/>
                </a:cubicBezTo>
                <a:lnTo>
                  <a:pt x="70321" y="819686"/>
                </a:lnTo>
                <a:cubicBezTo>
                  <a:pt x="31510" y="819686"/>
                  <a:pt x="0" y="788176"/>
                  <a:pt x="0" y="749365"/>
                </a:cubicBezTo>
                <a:lnTo>
                  <a:pt x="0" y="70321"/>
                </a:lnTo>
                <a:cubicBezTo>
                  <a:pt x="0" y="31484"/>
                  <a:pt x="31484" y="0"/>
                  <a:pt x="7032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D6D6D">
                <a:alpha val="20000"/>
              </a:srgbClr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73365" y="3108845"/>
            <a:ext cx="123063" cy="140643"/>
          </a:xfrm>
          <a:custGeom>
            <a:avLst/>
            <a:gdLst/>
            <a:ahLst/>
            <a:cxnLst/>
            <a:rect l="l" t="t" r="r" b="b"/>
            <a:pathLst>
              <a:path w="123063" h="140643">
                <a:moveTo>
                  <a:pt x="61531" y="17580"/>
                </a:moveTo>
                <a:cubicBezTo>
                  <a:pt x="39831" y="17580"/>
                  <a:pt x="21783" y="33320"/>
                  <a:pt x="18212" y="54032"/>
                </a:cubicBezTo>
                <a:cubicBezTo>
                  <a:pt x="20767" y="53208"/>
                  <a:pt x="23514" y="52741"/>
                  <a:pt x="26371" y="52741"/>
                </a:cubicBezTo>
                <a:lnTo>
                  <a:pt x="30766" y="52741"/>
                </a:lnTo>
                <a:cubicBezTo>
                  <a:pt x="38045" y="52741"/>
                  <a:pt x="43951" y="58647"/>
                  <a:pt x="43951" y="65926"/>
                </a:cubicBezTo>
                <a:lnTo>
                  <a:pt x="43951" y="92297"/>
                </a:lnTo>
                <a:cubicBezTo>
                  <a:pt x="43951" y="99576"/>
                  <a:pt x="38045" y="105482"/>
                  <a:pt x="30766" y="105482"/>
                </a:cubicBezTo>
                <a:lnTo>
                  <a:pt x="26371" y="105482"/>
                </a:lnTo>
                <a:cubicBezTo>
                  <a:pt x="11812" y="105482"/>
                  <a:pt x="0" y="93671"/>
                  <a:pt x="0" y="79112"/>
                </a:cubicBezTo>
                <a:lnTo>
                  <a:pt x="0" y="61531"/>
                </a:lnTo>
                <a:cubicBezTo>
                  <a:pt x="0" y="27552"/>
                  <a:pt x="27552" y="0"/>
                  <a:pt x="61531" y="0"/>
                </a:cubicBezTo>
                <a:cubicBezTo>
                  <a:pt x="95511" y="0"/>
                  <a:pt x="123063" y="27552"/>
                  <a:pt x="123063" y="61531"/>
                </a:cubicBezTo>
                <a:lnTo>
                  <a:pt x="123063" y="107707"/>
                </a:lnTo>
                <a:cubicBezTo>
                  <a:pt x="123063" y="125920"/>
                  <a:pt x="108284" y="140671"/>
                  <a:pt x="90072" y="140671"/>
                </a:cubicBezTo>
                <a:lnTo>
                  <a:pt x="65926" y="140643"/>
                </a:lnTo>
                <a:lnTo>
                  <a:pt x="57136" y="140643"/>
                </a:lnTo>
                <a:cubicBezTo>
                  <a:pt x="49857" y="140643"/>
                  <a:pt x="43951" y="134737"/>
                  <a:pt x="43951" y="127458"/>
                </a:cubicBezTo>
                <a:cubicBezTo>
                  <a:pt x="43951" y="120178"/>
                  <a:pt x="49857" y="114273"/>
                  <a:pt x="57136" y="114273"/>
                </a:cubicBezTo>
                <a:lnTo>
                  <a:pt x="65926" y="114273"/>
                </a:lnTo>
                <a:cubicBezTo>
                  <a:pt x="73206" y="114273"/>
                  <a:pt x="79112" y="120178"/>
                  <a:pt x="79112" y="127458"/>
                </a:cubicBezTo>
                <a:lnTo>
                  <a:pt x="79112" y="127458"/>
                </a:lnTo>
                <a:lnTo>
                  <a:pt x="90099" y="127458"/>
                </a:lnTo>
                <a:cubicBezTo>
                  <a:pt x="101032" y="127458"/>
                  <a:pt x="109877" y="118613"/>
                  <a:pt x="109877" y="107680"/>
                </a:cubicBezTo>
                <a:lnTo>
                  <a:pt x="109877" y="101939"/>
                </a:lnTo>
                <a:cubicBezTo>
                  <a:pt x="106004" y="104191"/>
                  <a:pt x="101499" y="105455"/>
                  <a:pt x="96692" y="105455"/>
                </a:cubicBezTo>
                <a:lnTo>
                  <a:pt x="92297" y="105455"/>
                </a:lnTo>
                <a:cubicBezTo>
                  <a:pt x="85018" y="105455"/>
                  <a:pt x="79112" y="99549"/>
                  <a:pt x="79112" y="92270"/>
                </a:cubicBezTo>
                <a:lnTo>
                  <a:pt x="79112" y="65899"/>
                </a:lnTo>
                <a:cubicBezTo>
                  <a:pt x="79112" y="58620"/>
                  <a:pt x="85018" y="52714"/>
                  <a:pt x="92297" y="52714"/>
                </a:cubicBezTo>
                <a:lnTo>
                  <a:pt x="96692" y="52714"/>
                </a:lnTo>
                <a:cubicBezTo>
                  <a:pt x="99549" y="52714"/>
                  <a:pt x="102268" y="53153"/>
                  <a:pt x="104851" y="54005"/>
                </a:cubicBezTo>
                <a:cubicBezTo>
                  <a:pt x="101280" y="33320"/>
                  <a:pt x="83260" y="17553"/>
                  <a:pt x="61531" y="17553"/>
                </a:cubicBez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11" name="Text 9"/>
          <p:cNvSpPr/>
          <p:nvPr/>
        </p:nvSpPr>
        <p:spPr>
          <a:xfrm>
            <a:off x="1028212" y="3056138"/>
            <a:ext cx="1573445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Klantenondersteuning</a:t>
            </a: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746995" y="3372550"/>
            <a:ext cx="512468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Chatbots en virtual assistants vervangen eerste lijn</a:t>
            </a: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600892" y="3881077"/>
            <a:ext cx="5346636" cy="819686"/>
          </a:xfrm>
          <a:custGeom>
            <a:avLst/>
            <a:gdLst/>
            <a:ahLst/>
            <a:cxnLst/>
            <a:rect l="l" t="t" r="r" b="b"/>
            <a:pathLst>
              <a:path w="5346636" h="819686">
                <a:moveTo>
                  <a:pt x="70321" y="0"/>
                </a:moveTo>
                <a:lnTo>
                  <a:pt x="5276315" y="0"/>
                </a:lnTo>
                <a:cubicBezTo>
                  <a:pt x="5315126" y="0"/>
                  <a:pt x="5346636" y="31510"/>
                  <a:pt x="5346636" y="70321"/>
                </a:cubicBezTo>
                <a:lnTo>
                  <a:pt x="5346636" y="749365"/>
                </a:lnTo>
                <a:cubicBezTo>
                  <a:pt x="5346636" y="788202"/>
                  <a:pt x="5315152" y="819686"/>
                  <a:pt x="5276315" y="819686"/>
                </a:cubicBezTo>
                <a:lnTo>
                  <a:pt x="70321" y="819686"/>
                </a:lnTo>
                <a:cubicBezTo>
                  <a:pt x="31510" y="819686"/>
                  <a:pt x="0" y="788176"/>
                  <a:pt x="0" y="749365"/>
                </a:cubicBezTo>
                <a:lnTo>
                  <a:pt x="0" y="70321"/>
                </a:lnTo>
                <a:cubicBezTo>
                  <a:pt x="0" y="31484"/>
                  <a:pt x="31484" y="0"/>
                  <a:pt x="7032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D6D6D">
                <a:alpha val="20000"/>
              </a:srgbClr>
            </a:solidFill>
            <a:prstDash val="solid"/>
          </a:ln>
        </p:spPr>
      </p:sp>
      <p:sp>
        <p:nvSpPr>
          <p:cNvPr id="14" name="Shape 12"/>
          <p:cNvSpPr/>
          <p:nvPr/>
        </p:nvSpPr>
        <p:spPr>
          <a:xfrm>
            <a:off x="755785" y="4079886"/>
            <a:ext cx="158224" cy="140643"/>
          </a:xfrm>
          <a:custGeom>
            <a:avLst/>
            <a:gdLst/>
            <a:ahLst/>
            <a:cxnLst/>
            <a:rect l="l" t="t" r="r" b="b"/>
            <a:pathLst>
              <a:path w="158224" h="140643">
                <a:moveTo>
                  <a:pt x="17580" y="17580"/>
                </a:moveTo>
                <a:cubicBezTo>
                  <a:pt x="7884" y="17580"/>
                  <a:pt x="0" y="25464"/>
                  <a:pt x="0" y="35161"/>
                </a:cubicBezTo>
                <a:lnTo>
                  <a:pt x="0" y="105482"/>
                </a:lnTo>
                <a:cubicBezTo>
                  <a:pt x="0" y="115179"/>
                  <a:pt x="7884" y="123063"/>
                  <a:pt x="17580" y="123063"/>
                </a:cubicBezTo>
                <a:lnTo>
                  <a:pt x="140643" y="123063"/>
                </a:lnTo>
                <a:cubicBezTo>
                  <a:pt x="150340" y="123063"/>
                  <a:pt x="158224" y="115179"/>
                  <a:pt x="158224" y="105482"/>
                </a:cubicBezTo>
                <a:lnTo>
                  <a:pt x="158224" y="35161"/>
                </a:lnTo>
                <a:cubicBezTo>
                  <a:pt x="158224" y="25464"/>
                  <a:pt x="150340" y="17580"/>
                  <a:pt x="140643" y="17580"/>
                </a:cubicBezTo>
                <a:lnTo>
                  <a:pt x="17580" y="17580"/>
                </a:lnTo>
                <a:close/>
                <a:moveTo>
                  <a:pt x="21975" y="35161"/>
                </a:moveTo>
                <a:lnTo>
                  <a:pt x="30766" y="35161"/>
                </a:lnTo>
                <a:cubicBezTo>
                  <a:pt x="33183" y="35161"/>
                  <a:pt x="35161" y="37139"/>
                  <a:pt x="35161" y="39556"/>
                </a:cubicBezTo>
                <a:lnTo>
                  <a:pt x="35161" y="48346"/>
                </a:lnTo>
                <a:cubicBezTo>
                  <a:pt x="35161" y="50763"/>
                  <a:pt x="33183" y="52741"/>
                  <a:pt x="30766" y="52741"/>
                </a:cubicBezTo>
                <a:lnTo>
                  <a:pt x="21975" y="52741"/>
                </a:lnTo>
                <a:cubicBezTo>
                  <a:pt x="19558" y="52741"/>
                  <a:pt x="17580" y="50763"/>
                  <a:pt x="17580" y="48346"/>
                </a:cubicBezTo>
                <a:lnTo>
                  <a:pt x="17580" y="39556"/>
                </a:lnTo>
                <a:cubicBezTo>
                  <a:pt x="17580" y="37139"/>
                  <a:pt x="19558" y="35161"/>
                  <a:pt x="21975" y="35161"/>
                </a:cubicBezTo>
                <a:close/>
                <a:moveTo>
                  <a:pt x="17580" y="65926"/>
                </a:moveTo>
                <a:cubicBezTo>
                  <a:pt x="17580" y="63509"/>
                  <a:pt x="19558" y="61531"/>
                  <a:pt x="21975" y="61531"/>
                </a:cubicBezTo>
                <a:lnTo>
                  <a:pt x="30766" y="61531"/>
                </a:lnTo>
                <a:cubicBezTo>
                  <a:pt x="33183" y="61531"/>
                  <a:pt x="35161" y="63509"/>
                  <a:pt x="35161" y="65926"/>
                </a:cubicBezTo>
                <a:lnTo>
                  <a:pt x="35161" y="74717"/>
                </a:lnTo>
                <a:cubicBezTo>
                  <a:pt x="35161" y="77134"/>
                  <a:pt x="33183" y="79112"/>
                  <a:pt x="30766" y="79112"/>
                </a:cubicBezTo>
                <a:lnTo>
                  <a:pt x="21975" y="79112"/>
                </a:lnTo>
                <a:cubicBezTo>
                  <a:pt x="19558" y="79112"/>
                  <a:pt x="17580" y="77134"/>
                  <a:pt x="17580" y="74717"/>
                </a:cubicBezTo>
                <a:lnTo>
                  <a:pt x="17580" y="65926"/>
                </a:lnTo>
                <a:close/>
                <a:moveTo>
                  <a:pt x="48346" y="35161"/>
                </a:moveTo>
                <a:lnTo>
                  <a:pt x="57136" y="35161"/>
                </a:lnTo>
                <a:cubicBezTo>
                  <a:pt x="59554" y="35161"/>
                  <a:pt x="61531" y="37139"/>
                  <a:pt x="61531" y="39556"/>
                </a:cubicBezTo>
                <a:lnTo>
                  <a:pt x="61531" y="48346"/>
                </a:lnTo>
                <a:cubicBezTo>
                  <a:pt x="61531" y="50763"/>
                  <a:pt x="59554" y="52741"/>
                  <a:pt x="57136" y="52741"/>
                </a:cubicBezTo>
                <a:lnTo>
                  <a:pt x="48346" y="52741"/>
                </a:lnTo>
                <a:cubicBezTo>
                  <a:pt x="45929" y="52741"/>
                  <a:pt x="43951" y="50763"/>
                  <a:pt x="43951" y="48346"/>
                </a:cubicBezTo>
                <a:lnTo>
                  <a:pt x="43951" y="39556"/>
                </a:lnTo>
                <a:cubicBezTo>
                  <a:pt x="43951" y="37139"/>
                  <a:pt x="45929" y="35161"/>
                  <a:pt x="48346" y="35161"/>
                </a:cubicBezTo>
                <a:close/>
                <a:moveTo>
                  <a:pt x="43951" y="65926"/>
                </a:moveTo>
                <a:cubicBezTo>
                  <a:pt x="43951" y="63509"/>
                  <a:pt x="45929" y="61531"/>
                  <a:pt x="48346" y="61531"/>
                </a:cubicBezTo>
                <a:lnTo>
                  <a:pt x="57136" y="61531"/>
                </a:lnTo>
                <a:cubicBezTo>
                  <a:pt x="59554" y="61531"/>
                  <a:pt x="61531" y="63509"/>
                  <a:pt x="61531" y="65926"/>
                </a:cubicBezTo>
                <a:lnTo>
                  <a:pt x="61531" y="74717"/>
                </a:lnTo>
                <a:cubicBezTo>
                  <a:pt x="61531" y="77134"/>
                  <a:pt x="59554" y="79112"/>
                  <a:pt x="57136" y="79112"/>
                </a:cubicBezTo>
                <a:lnTo>
                  <a:pt x="48346" y="79112"/>
                </a:lnTo>
                <a:cubicBezTo>
                  <a:pt x="45929" y="79112"/>
                  <a:pt x="43951" y="77134"/>
                  <a:pt x="43951" y="74717"/>
                </a:cubicBezTo>
                <a:lnTo>
                  <a:pt x="43951" y="65926"/>
                </a:lnTo>
                <a:close/>
                <a:moveTo>
                  <a:pt x="48346" y="87902"/>
                </a:moveTo>
                <a:lnTo>
                  <a:pt x="109877" y="87902"/>
                </a:lnTo>
                <a:cubicBezTo>
                  <a:pt x="112295" y="87902"/>
                  <a:pt x="114273" y="89880"/>
                  <a:pt x="114273" y="92297"/>
                </a:cubicBezTo>
                <a:lnTo>
                  <a:pt x="114273" y="101087"/>
                </a:lnTo>
                <a:cubicBezTo>
                  <a:pt x="114273" y="103505"/>
                  <a:pt x="112295" y="105482"/>
                  <a:pt x="109877" y="105482"/>
                </a:cubicBezTo>
                <a:lnTo>
                  <a:pt x="48346" y="105482"/>
                </a:lnTo>
                <a:cubicBezTo>
                  <a:pt x="45929" y="105482"/>
                  <a:pt x="43951" y="103505"/>
                  <a:pt x="43951" y="101087"/>
                </a:cubicBezTo>
                <a:lnTo>
                  <a:pt x="43951" y="92297"/>
                </a:lnTo>
                <a:cubicBezTo>
                  <a:pt x="43951" y="89880"/>
                  <a:pt x="45929" y="87902"/>
                  <a:pt x="48346" y="87902"/>
                </a:cubicBezTo>
                <a:close/>
                <a:moveTo>
                  <a:pt x="70322" y="39556"/>
                </a:moveTo>
                <a:cubicBezTo>
                  <a:pt x="70322" y="37139"/>
                  <a:pt x="72299" y="35161"/>
                  <a:pt x="74717" y="35161"/>
                </a:cubicBezTo>
                <a:lnTo>
                  <a:pt x="83507" y="35161"/>
                </a:lnTo>
                <a:cubicBezTo>
                  <a:pt x="85924" y="35161"/>
                  <a:pt x="87902" y="37139"/>
                  <a:pt x="87902" y="39556"/>
                </a:cubicBezTo>
                <a:lnTo>
                  <a:pt x="87902" y="48346"/>
                </a:lnTo>
                <a:cubicBezTo>
                  <a:pt x="87902" y="50763"/>
                  <a:pt x="85924" y="52741"/>
                  <a:pt x="83507" y="52741"/>
                </a:cubicBezTo>
                <a:lnTo>
                  <a:pt x="74717" y="52741"/>
                </a:lnTo>
                <a:cubicBezTo>
                  <a:pt x="72299" y="52741"/>
                  <a:pt x="70322" y="50763"/>
                  <a:pt x="70322" y="48346"/>
                </a:cubicBezTo>
                <a:lnTo>
                  <a:pt x="70322" y="39556"/>
                </a:lnTo>
                <a:close/>
                <a:moveTo>
                  <a:pt x="74717" y="61531"/>
                </a:moveTo>
                <a:lnTo>
                  <a:pt x="83507" y="61531"/>
                </a:lnTo>
                <a:cubicBezTo>
                  <a:pt x="85924" y="61531"/>
                  <a:pt x="87902" y="63509"/>
                  <a:pt x="87902" y="65926"/>
                </a:cubicBezTo>
                <a:lnTo>
                  <a:pt x="87902" y="74717"/>
                </a:lnTo>
                <a:cubicBezTo>
                  <a:pt x="87902" y="77134"/>
                  <a:pt x="85924" y="79112"/>
                  <a:pt x="83507" y="79112"/>
                </a:cubicBezTo>
                <a:lnTo>
                  <a:pt x="74717" y="79112"/>
                </a:lnTo>
                <a:cubicBezTo>
                  <a:pt x="72299" y="79112"/>
                  <a:pt x="70322" y="77134"/>
                  <a:pt x="70322" y="74717"/>
                </a:cubicBezTo>
                <a:lnTo>
                  <a:pt x="70322" y="65926"/>
                </a:lnTo>
                <a:cubicBezTo>
                  <a:pt x="70322" y="63509"/>
                  <a:pt x="72299" y="61531"/>
                  <a:pt x="74717" y="61531"/>
                </a:cubicBezTo>
                <a:close/>
                <a:moveTo>
                  <a:pt x="96692" y="39556"/>
                </a:moveTo>
                <a:cubicBezTo>
                  <a:pt x="96692" y="37139"/>
                  <a:pt x="98670" y="35161"/>
                  <a:pt x="101087" y="35161"/>
                </a:cubicBezTo>
                <a:lnTo>
                  <a:pt x="109877" y="35161"/>
                </a:lnTo>
                <a:cubicBezTo>
                  <a:pt x="112295" y="35161"/>
                  <a:pt x="114273" y="37139"/>
                  <a:pt x="114273" y="39556"/>
                </a:cubicBezTo>
                <a:lnTo>
                  <a:pt x="114273" y="48346"/>
                </a:lnTo>
                <a:cubicBezTo>
                  <a:pt x="114273" y="50763"/>
                  <a:pt x="112295" y="52741"/>
                  <a:pt x="109877" y="52741"/>
                </a:cubicBezTo>
                <a:lnTo>
                  <a:pt x="101087" y="52741"/>
                </a:lnTo>
                <a:cubicBezTo>
                  <a:pt x="98670" y="52741"/>
                  <a:pt x="96692" y="50763"/>
                  <a:pt x="96692" y="48346"/>
                </a:cubicBezTo>
                <a:lnTo>
                  <a:pt x="96692" y="39556"/>
                </a:lnTo>
                <a:close/>
                <a:moveTo>
                  <a:pt x="101087" y="61531"/>
                </a:moveTo>
                <a:lnTo>
                  <a:pt x="109877" y="61531"/>
                </a:lnTo>
                <a:cubicBezTo>
                  <a:pt x="112295" y="61531"/>
                  <a:pt x="114273" y="63509"/>
                  <a:pt x="114273" y="65926"/>
                </a:cubicBezTo>
                <a:lnTo>
                  <a:pt x="114273" y="74717"/>
                </a:lnTo>
                <a:cubicBezTo>
                  <a:pt x="114273" y="77134"/>
                  <a:pt x="112295" y="79112"/>
                  <a:pt x="109877" y="79112"/>
                </a:cubicBezTo>
                <a:lnTo>
                  <a:pt x="101087" y="79112"/>
                </a:lnTo>
                <a:cubicBezTo>
                  <a:pt x="98670" y="79112"/>
                  <a:pt x="96692" y="77134"/>
                  <a:pt x="96692" y="74717"/>
                </a:cubicBezTo>
                <a:lnTo>
                  <a:pt x="96692" y="65926"/>
                </a:lnTo>
                <a:cubicBezTo>
                  <a:pt x="96692" y="63509"/>
                  <a:pt x="98670" y="61531"/>
                  <a:pt x="101087" y="61531"/>
                </a:cubicBezTo>
                <a:close/>
                <a:moveTo>
                  <a:pt x="123063" y="39556"/>
                </a:moveTo>
                <a:cubicBezTo>
                  <a:pt x="123063" y="37139"/>
                  <a:pt x="125041" y="35161"/>
                  <a:pt x="127458" y="35161"/>
                </a:cubicBezTo>
                <a:lnTo>
                  <a:pt x="136248" y="35161"/>
                </a:lnTo>
                <a:cubicBezTo>
                  <a:pt x="138665" y="35161"/>
                  <a:pt x="140643" y="37139"/>
                  <a:pt x="140643" y="39556"/>
                </a:cubicBezTo>
                <a:lnTo>
                  <a:pt x="140643" y="48346"/>
                </a:lnTo>
                <a:cubicBezTo>
                  <a:pt x="140643" y="50763"/>
                  <a:pt x="138665" y="52741"/>
                  <a:pt x="136248" y="52741"/>
                </a:cubicBezTo>
                <a:lnTo>
                  <a:pt x="127458" y="52741"/>
                </a:lnTo>
                <a:cubicBezTo>
                  <a:pt x="125041" y="52741"/>
                  <a:pt x="123063" y="50763"/>
                  <a:pt x="123063" y="48346"/>
                </a:cubicBezTo>
                <a:lnTo>
                  <a:pt x="123063" y="39556"/>
                </a:lnTo>
                <a:close/>
                <a:moveTo>
                  <a:pt x="127458" y="61531"/>
                </a:moveTo>
                <a:lnTo>
                  <a:pt x="136248" y="61531"/>
                </a:lnTo>
                <a:cubicBezTo>
                  <a:pt x="138665" y="61531"/>
                  <a:pt x="140643" y="63509"/>
                  <a:pt x="140643" y="65926"/>
                </a:cubicBezTo>
                <a:lnTo>
                  <a:pt x="140643" y="74717"/>
                </a:lnTo>
                <a:cubicBezTo>
                  <a:pt x="140643" y="77134"/>
                  <a:pt x="138665" y="79112"/>
                  <a:pt x="136248" y="79112"/>
                </a:cubicBezTo>
                <a:lnTo>
                  <a:pt x="127458" y="79112"/>
                </a:lnTo>
                <a:cubicBezTo>
                  <a:pt x="125041" y="79112"/>
                  <a:pt x="123063" y="77134"/>
                  <a:pt x="123063" y="74717"/>
                </a:cubicBezTo>
                <a:lnTo>
                  <a:pt x="123063" y="65926"/>
                </a:lnTo>
                <a:cubicBezTo>
                  <a:pt x="123063" y="63509"/>
                  <a:pt x="125041" y="61531"/>
                  <a:pt x="127458" y="61531"/>
                </a:cubicBez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15" name="Text 13"/>
          <p:cNvSpPr/>
          <p:nvPr/>
        </p:nvSpPr>
        <p:spPr>
          <a:xfrm>
            <a:off x="1028212" y="4027180"/>
            <a:ext cx="1925053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Data-entry &amp; Administratie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46995" y="4343592"/>
            <a:ext cx="512468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Automatische verwerking van formulieren en documenten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600892" y="4852119"/>
            <a:ext cx="5346636" cy="819686"/>
          </a:xfrm>
          <a:custGeom>
            <a:avLst/>
            <a:gdLst/>
            <a:ahLst/>
            <a:cxnLst/>
            <a:rect l="l" t="t" r="r" b="b"/>
            <a:pathLst>
              <a:path w="5346636" h="819686">
                <a:moveTo>
                  <a:pt x="70321" y="0"/>
                </a:moveTo>
                <a:lnTo>
                  <a:pt x="5276315" y="0"/>
                </a:lnTo>
                <a:cubicBezTo>
                  <a:pt x="5315126" y="0"/>
                  <a:pt x="5346636" y="31510"/>
                  <a:pt x="5346636" y="70321"/>
                </a:cubicBezTo>
                <a:lnTo>
                  <a:pt x="5346636" y="749365"/>
                </a:lnTo>
                <a:cubicBezTo>
                  <a:pt x="5346636" y="788202"/>
                  <a:pt x="5315152" y="819686"/>
                  <a:pt x="5276315" y="819686"/>
                </a:cubicBezTo>
                <a:lnTo>
                  <a:pt x="70321" y="819686"/>
                </a:lnTo>
                <a:cubicBezTo>
                  <a:pt x="31510" y="819686"/>
                  <a:pt x="0" y="788176"/>
                  <a:pt x="0" y="749365"/>
                </a:cubicBezTo>
                <a:lnTo>
                  <a:pt x="0" y="70321"/>
                </a:lnTo>
                <a:cubicBezTo>
                  <a:pt x="0" y="31484"/>
                  <a:pt x="31484" y="0"/>
                  <a:pt x="7032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D6D6D">
                <a:alpha val="20000"/>
              </a:srgbClr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755785" y="5050928"/>
            <a:ext cx="158224" cy="140643"/>
          </a:xfrm>
          <a:custGeom>
            <a:avLst/>
            <a:gdLst/>
            <a:ahLst/>
            <a:cxnLst/>
            <a:rect l="l" t="t" r="r" b="b"/>
            <a:pathLst>
              <a:path w="158224" h="140643">
                <a:moveTo>
                  <a:pt x="0" y="26371"/>
                </a:moveTo>
                <a:cubicBezTo>
                  <a:pt x="0" y="16674"/>
                  <a:pt x="7884" y="8790"/>
                  <a:pt x="17580" y="8790"/>
                </a:cubicBezTo>
                <a:lnTo>
                  <a:pt x="96692" y="8790"/>
                </a:lnTo>
                <a:cubicBezTo>
                  <a:pt x="106389" y="8790"/>
                  <a:pt x="114273" y="16674"/>
                  <a:pt x="114273" y="26371"/>
                </a:cubicBezTo>
                <a:lnTo>
                  <a:pt x="114273" y="35161"/>
                </a:lnTo>
                <a:lnTo>
                  <a:pt x="128199" y="35161"/>
                </a:lnTo>
                <a:cubicBezTo>
                  <a:pt x="132869" y="35161"/>
                  <a:pt x="137347" y="37001"/>
                  <a:pt x="140643" y="40298"/>
                </a:cubicBezTo>
                <a:lnTo>
                  <a:pt x="153087" y="52741"/>
                </a:lnTo>
                <a:cubicBezTo>
                  <a:pt x="156383" y="56037"/>
                  <a:pt x="158224" y="60515"/>
                  <a:pt x="158224" y="65185"/>
                </a:cubicBezTo>
                <a:lnTo>
                  <a:pt x="158224" y="105482"/>
                </a:lnTo>
                <a:cubicBezTo>
                  <a:pt x="158224" y="115179"/>
                  <a:pt x="150340" y="123063"/>
                  <a:pt x="140643" y="123063"/>
                </a:cubicBezTo>
                <a:lnTo>
                  <a:pt x="139737" y="123063"/>
                </a:lnTo>
                <a:cubicBezTo>
                  <a:pt x="136880" y="133199"/>
                  <a:pt x="127540" y="140643"/>
                  <a:pt x="116470" y="140643"/>
                </a:cubicBezTo>
                <a:cubicBezTo>
                  <a:pt x="105400" y="140643"/>
                  <a:pt x="96088" y="133199"/>
                  <a:pt x="93204" y="123063"/>
                </a:cubicBezTo>
                <a:lnTo>
                  <a:pt x="65020" y="123063"/>
                </a:lnTo>
                <a:cubicBezTo>
                  <a:pt x="62163" y="133199"/>
                  <a:pt x="52824" y="140643"/>
                  <a:pt x="41753" y="140643"/>
                </a:cubicBezTo>
                <a:cubicBezTo>
                  <a:pt x="30683" y="140643"/>
                  <a:pt x="21371" y="133199"/>
                  <a:pt x="18487" y="123063"/>
                </a:cubicBezTo>
                <a:lnTo>
                  <a:pt x="17580" y="123063"/>
                </a:lnTo>
                <a:cubicBezTo>
                  <a:pt x="7884" y="123063"/>
                  <a:pt x="0" y="115179"/>
                  <a:pt x="0" y="105482"/>
                </a:cubicBezTo>
                <a:lnTo>
                  <a:pt x="0" y="26371"/>
                </a:lnTo>
                <a:close/>
                <a:moveTo>
                  <a:pt x="140643" y="79112"/>
                </a:moveTo>
                <a:lnTo>
                  <a:pt x="140643" y="65185"/>
                </a:lnTo>
                <a:lnTo>
                  <a:pt x="128199" y="52741"/>
                </a:lnTo>
                <a:lnTo>
                  <a:pt x="114273" y="52741"/>
                </a:lnTo>
                <a:lnTo>
                  <a:pt x="114273" y="79112"/>
                </a:lnTo>
                <a:lnTo>
                  <a:pt x="140643" y="79112"/>
                </a:lnTo>
                <a:close/>
                <a:moveTo>
                  <a:pt x="52741" y="116470"/>
                </a:moveTo>
                <a:cubicBezTo>
                  <a:pt x="52741" y="110406"/>
                  <a:pt x="47818" y="105482"/>
                  <a:pt x="41753" y="105482"/>
                </a:cubicBezTo>
                <a:cubicBezTo>
                  <a:pt x="35689" y="105482"/>
                  <a:pt x="30766" y="110406"/>
                  <a:pt x="30766" y="116470"/>
                </a:cubicBezTo>
                <a:cubicBezTo>
                  <a:pt x="30766" y="122534"/>
                  <a:pt x="35689" y="127458"/>
                  <a:pt x="41753" y="127458"/>
                </a:cubicBezTo>
                <a:cubicBezTo>
                  <a:pt x="47818" y="127458"/>
                  <a:pt x="52741" y="122534"/>
                  <a:pt x="52741" y="116470"/>
                </a:cubicBezTo>
                <a:close/>
                <a:moveTo>
                  <a:pt x="116470" y="127458"/>
                </a:moveTo>
                <a:cubicBezTo>
                  <a:pt x="122534" y="127458"/>
                  <a:pt x="127458" y="122534"/>
                  <a:pt x="127458" y="116470"/>
                </a:cubicBezTo>
                <a:cubicBezTo>
                  <a:pt x="127458" y="110406"/>
                  <a:pt x="122534" y="105482"/>
                  <a:pt x="116470" y="105482"/>
                </a:cubicBezTo>
                <a:cubicBezTo>
                  <a:pt x="110406" y="105482"/>
                  <a:pt x="105482" y="110406"/>
                  <a:pt x="105482" y="116470"/>
                </a:cubicBezTo>
                <a:cubicBezTo>
                  <a:pt x="105482" y="122534"/>
                  <a:pt x="110406" y="127458"/>
                  <a:pt x="116470" y="127458"/>
                </a:cubicBez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19" name="Text 17"/>
          <p:cNvSpPr/>
          <p:nvPr/>
        </p:nvSpPr>
        <p:spPr>
          <a:xfrm>
            <a:off x="1028212" y="4998221"/>
            <a:ext cx="1520704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Logistiek &amp; Transport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46995" y="5314634"/>
            <a:ext cx="512468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Autonome voertuigen en route-optimalisatie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6251511" y="1265479"/>
            <a:ext cx="32963" cy="5810319"/>
          </a:xfrm>
          <a:custGeom>
            <a:avLst/>
            <a:gdLst/>
            <a:ahLst/>
            <a:cxnLst/>
            <a:rect l="l" t="t" r="r" b="b"/>
            <a:pathLst>
              <a:path w="32963" h="5810319">
                <a:moveTo>
                  <a:pt x="0" y="0"/>
                </a:moveTo>
                <a:lnTo>
                  <a:pt x="32963" y="0"/>
                </a:lnTo>
                <a:lnTo>
                  <a:pt x="32963" y="5810319"/>
                </a:lnTo>
                <a:lnTo>
                  <a:pt x="0" y="5810319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2" name="Shape 20"/>
          <p:cNvSpPr/>
          <p:nvPr/>
        </p:nvSpPr>
        <p:spPr>
          <a:xfrm>
            <a:off x="6478820" y="1476306"/>
            <a:ext cx="492251" cy="492251"/>
          </a:xfrm>
          <a:custGeom>
            <a:avLst/>
            <a:gdLst/>
            <a:ahLst/>
            <a:cxnLst/>
            <a:rect l="l" t="t" r="r" b="b"/>
            <a:pathLst>
              <a:path w="492251" h="492251">
                <a:moveTo>
                  <a:pt x="246125" y="0"/>
                </a:moveTo>
                <a:lnTo>
                  <a:pt x="246125" y="0"/>
                </a:lnTo>
                <a:cubicBezTo>
                  <a:pt x="381966" y="0"/>
                  <a:pt x="492251" y="110285"/>
                  <a:pt x="492251" y="246125"/>
                </a:cubicBezTo>
                <a:lnTo>
                  <a:pt x="492251" y="246125"/>
                </a:lnTo>
                <a:cubicBezTo>
                  <a:pt x="492251" y="381966"/>
                  <a:pt x="381966" y="492251"/>
                  <a:pt x="246125" y="492251"/>
                </a:cubicBezTo>
                <a:lnTo>
                  <a:pt x="246125" y="492251"/>
                </a:lnTo>
                <a:cubicBezTo>
                  <a:pt x="110285" y="492251"/>
                  <a:pt x="0" y="381966"/>
                  <a:pt x="0" y="246125"/>
                </a:cubicBezTo>
                <a:lnTo>
                  <a:pt x="0" y="246125"/>
                </a:lnTo>
                <a:cubicBezTo>
                  <a:pt x="0" y="110285"/>
                  <a:pt x="110285" y="0"/>
                  <a:pt x="246125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23" name="Shape 21"/>
          <p:cNvSpPr/>
          <p:nvPr/>
        </p:nvSpPr>
        <p:spPr>
          <a:xfrm>
            <a:off x="6632545" y="1616915"/>
            <a:ext cx="184594" cy="210965"/>
          </a:xfrm>
          <a:custGeom>
            <a:avLst/>
            <a:gdLst/>
            <a:ahLst/>
            <a:cxnLst/>
            <a:rect l="l" t="t" r="r" b="b"/>
            <a:pathLst>
              <a:path w="184594" h="210965">
                <a:moveTo>
                  <a:pt x="99425" y="-5357"/>
                </a:moveTo>
                <a:cubicBezTo>
                  <a:pt x="94728" y="-6304"/>
                  <a:pt x="89907" y="-6304"/>
                  <a:pt x="85210" y="-5357"/>
                </a:cubicBezTo>
                <a:lnTo>
                  <a:pt x="7952" y="10095"/>
                </a:lnTo>
                <a:cubicBezTo>
                  <a:pt x="3338" y="11001"/>
                  <a:pt x="0" y="15081"/>
                  <a:pt x="0" y="19778"/>
                </a:cubicBezTo>
                <a:cubicBezTo>
                  <a:pt x="0" y="24022"/>
                  <a:pt x="2678" y="27730"/>
                  <a:pt x="6593" y="29090"/>
                </a:cubicBezTo>
                <a:lnTo>
                  <a:pt x="6593" y="59334"/>
                </a:lnTo>
                <a:lnTo>
                  <a:pt x="124" y="91720"/>
                </a:lnTo>
                <a:cubicBezTo>
                  <a:pt x="41" y="92091"/>
                  <a:pt x="0" y="92503"/>
                  <a:pt x="0" y="92915"/>
                </a:cubicBezTo>
                <a:cubicBezTo>
                  <a:pt x="0" y="96211"/>
                  <a:pt x="2678" y="98931"/>
                  <a:pt x="6016" y="98931"/>
                </a:cubicBezTo>
                <a:lnTo>
                  <a:pt x="20396" y="98931"/>
                </a:lnTo>
                <a:cubicBezTo>
                  <a:pt x="23692" y="98931"/>
                  <a:pt x="26412" y="96253"/>
                  <a:pt x="26412" y="92915"/>
                </a:cubicBezTo>
                <a:cubicBezTo>
                  <a:pt x="26412" y="92503"/>
                  <a:pt x="26371" y="92132"/>
                  <a:pt x="26288" y="91720"/>
                </a:cubicBezTo>
                <a:lnTo>
                  <a:pt x="19778" y="59334"/>
                </a:lnTo>
                <a:lnTo>
                  <a:pt x="19778" y="31851"/>
                </a:lnTo>
                <a:lnTo>
                  <a:pt x="39556" y="35806"/>
                </a:lnTo>
                <a:lnTo>
                  <a:pt x="39556" y="59334"/>
                </a:lnTo>
                <a:cubicBezTo>
                  <a:pt x="39556" y="88465"/>
                  <a:pt x="63166" y="112075"/>
                  <a:pt x="92297" y="112075"/>
                </a:cubicBezTo>
                <a:cubicBezTo>
                  <a:pt x="121428" y="112075"/>
                  <a:pt x="145038" y="88465"/>
                  <a:pt x="145038" y="59334"/>
                </a:cubicBezTo>
                <a:lnTo>
                  <a:pt x="145038" y="35806"/>
                </a:lnTo>
                <a:lnTo>
                  <a:pt x="176642" y="29502"/>
                </a:lnTo>
                <a:cubicBezTo>
                  <a:pt x="181257" y="28554"/>
                  <a:pt x="184594" y="24475"/>
                  <a:pt x="184594" y="19778"/>
                </a:cubicBezTo>
                <a:cubicBezTo>
                  <a:pt x="184594" y="15081"/>
                  <a:pt x="181257" y="11001"/>
                  <a:pt x="176642" y="10095"/>
                </a:cubicBezTo>
                <a:lnTo>
                  <a:pt x="99425" y="-5357"/>
                </a:lnTo>
                <a:close/>
                <a:moveTo>
                  <a:pt x="92297" y="92297"/>
                </a:moveTo>
                <a:cubicBezTo>
                  <a:pt x="74085" y="92297"/>
                  <a:pt x="59334" y="77546"/>
                  <a:pt x="59334" y="59334"/>
                </a:cubicBezTo>
                <a:lnTo>
                  <a:pt x="125260" y="59334"/>
                </a:lnTo>
                <a:cubicBezTo>
                  <a:pt x="125260" y="77546"/>
                  <a:pt x="110509" y="92297"/>
                  <a:pt x="92297" y="92297"/>
                </a:cubicBezTo>
                <a:close/>
                <a:moveTo>
                  <a:pt x="49486" y="131894"/>
                </a:moveTo>
                <a:cubicBezTo>
                  <a:pt x="24187" y="143514"/>
                  <a:pt x="6593" y="169060"/>
                  <a:pt x="6593" y="198727"/>
                </a:cubicBezTo>
                <a:cubicBezTo>
                  <a:pt x="6593" y="205485"/>
                  <a:pt x="12073" y="210965"/>
                  <a:pt x="18830" y="210965"/>
                </a:cubicBezTo>
                <a:lnTo>
                  <a:pt x="82408" y="210965"/>
                </a:lnTo>
                <a:lnTo>
                  <a:pt x="82408" y="150807"/>
                </a:lnTo>
                <a:lnTo>
                  <a:pt x="58757" y="133089"/>
                </a:lnTo>
                <a:cubicBezTo>
                  <a:pt x="56079" y="131070"/>
                  <a:pt x="52494" y="130534"/>
                  <a:pt x="49445" y="131935"/>
                </a:cubicBezTo>
                <a:close/>
                <a:moveTo>
                  <a:pt x="102186" y="210965"/>
                </a:moveTo>
                <a:lnTo>
                  <a:pt x="165764" y="210965"/>
                </a:lnTo>
                <a:cubicBezTo>
                  <a:pt x="172521" y="210965"/>
                  <a:pt x="178001" y="205485"/>
                  <a:pt x="178001" y="198727"/>
                </a:cubicBezTo>
                <a:cubicBezTo>
                  <a:pt x="178001" y="169060"/>
                  <a:pt x="160407" y="143514"/>
                  <a:pt x="135108" y="131935"/>
                </a:cubicBezTo>
                <a:cubicBezTo>
                  <a:pt x="132059" y="130534"/>
                  <a:pt x="128474" y="131070"/>
                  <a:pt x="125796" y="133089"/>
                </a:cubicBezTo>
                <a:lnTo>
                  <a:pt x="102145" y="150807"/>
                </a:lnTo>
                <a:lnTo>
                  <a:pt x="102145" y="210965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4" name="Text 22"/>
          <p:cNvSpPr/>
          <p:nvPr/>
        </p:nvSpPr>
        <p:spPr>
          <a:xfrm>
            <a:off x="7111645" y="1564208"/>
            <a:ext cx="1793200" cy="3164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076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Nieuwe Banen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6478820" y="2179350"/>
            <a:ext cx="5441130" cy="5186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246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creëert nieuwe functies die </a:t>
            </a:r>
            <a:pPr>
              <a:lnSpc>
                <a:spcPct val="140000"/>
              </a:lnSpc>
            </a:pPr>
            <a:r>
              <a:rPr lang="en-US" sz="1246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menselijke creativiteit, strategisch denken en sociale vaardigheden</a:t>
            </a:r>
            <a:pPr>
              <a:lnSpc>
                <a:spcPct val="140000"/>
              </a:lnSpc>
            </a:pPr>
            <a:r>
              <a:rPr lang="en-US" sz="1246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combineren met AI-hulpmiddelen.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6484314" y="2910035"/>
            <a:ext cx="5346636" cy="819686"/>
          </a:xfrm>
          <a:custGeom>
            <a:avLst/>
            <a:gdLst/>
            <a:ahLst/>
            <a:cxnLst/>
            <a:rect l="l" t="t" r="r" b="b"/>
            <a:pathLst>
              <a:path w="5346636" h="819686">
                <a:moveTo>
                  <a:pt x="70321" y="0"/>
                </a:moveTo>
                <a:lnTo>
                  <a:pt x="5276315" y="0"/>
                </a:lnTo>
                <a:cubicBezTo>
                  <a:pt x="5315126" y="0"/>
                  <a:pt x="5346636" y="31510"/>
                  <a:pt x="5346636" y="70321"/>
                </a:cubicBezTo>
                <a:lnTo>
                  <a:pt x="5346636" y="749365"/>
                </a:lnTo>
                <a:cubicBezTo>
                  <a:pt x="5346636" y="788202"/>
                  <a:pt x="5315152" y="819686"/>
                  <a:pt x="5276315" y="819686"/>
                </a:cubicBezTo>
                <a:lnTo>
                  <a:pt x="70321" y="819686"/>
                </a:lnTo>
                <a:cubicBezTo>
                  <a:pt x="31510" y="819686"/>
                  <a:pt x="0" y="788176"/>
                  <a:pt x="0" y="749365"/>
                </a:cubicBezTo>
                <a:lnTo>
                  <a:pt x="0" y="70321"/>
                </a:lnTo>
                <a:cubicBezTo>
                  <a:pt x="0" y="31484"/>
                  <a:pt x="31484" y="0"/>
                  <a:pt x="7032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6639207" y="3108845"/>
            <a:ext cx="158224" cy="140643"/>
          </a:xfrm>
          <a:custGeom>
            <a:avLst/>
            <a:gdLst/>
            <a:ahLst/>
            <a:cxnLst/>
            <a:rect l="l" t="t" r="r" b="b"/>
            <a:pathLst>
              <a:path w="158224" h="140643">
                <a:moveTo>
                  <a:pt x="99109" y="330"/>
                </a:moveTo>
                <a:cubicBezTo>
                  <a:pt x="94440" y="-1016"/>
                  <a:pt x="89578" y="1703"/>
                  <a:pt x="88232" y="6373"/>
                </a:cubicBezTo>
                <a:lnTo>
                  <a:pt x="53071" y="129436"/>
                </a:lnTo>
                <a:cubicBezTo>
                  <a:pt x="51725" y="134105"/>
                  <a:pt x="54444" y="138967"/>
                  <a:pt x="59114" y="140313"/>
                </a:cubicBezTo>
                <a:cubicBezTo>
                  <a:pt x="63784" y="141659"/>
                  <a:pt x="68646" y="138940"/>
                  <a:pt x="69992" y="134270"/>
                </a:cubicBezTo>
                <a:lnTo>
                  <a:pt x="105153" y="11207"/>
                </a:lnTo>
                <a:cubicBezTo>
                  <a:pt x="106499" y="6538"/>
                  <a:pt x="103779" y="1676"/>
                  <a:pt x="99109" y="330"/>
                </a:cubicBezTo>
                <a:close/>
                <a:moveTo>
                  <a:pt x="116855" y="37715"/>
                </a:moveTo>
                <a:cubicBezTo>
                  <a:pt x="113421" y="41149"/>
                  <a:pt x="113421" y="46725"/>
                  <a:pt x="116855" y="50159"/>
                </a:cubicBezTo>
                <a:lnTo>
                  <a:pt x="137017" y="70322"/>
                </a:lnTo>
                <a:lnTo>
                  <a:pt x="116855" y="90484"/>
                </a:lnTo>
                <a:cubicBezTo>
                  <a:pt x="113421" y="93918"/>
                  <a:pt x="113421" y="99494"/>
                  <a:pt x="116855" y="102928"/>
                </a:cubicBezTo>
                <a:cubicBezTo>
                  <a:pt x="120288" y="106361"/>
                  <a:pt x="125865" y="106361"/>
                  <a:pt x="129298" y="102928"/>
                </a:cubicBezTo>
                <a:lnTo>
                  <a:pt x="155669" y="76557"/>
                </a:lnTo>
                <a:cubicBezTo>
                  <a:pt x="159103" y="73123"/>
                  <a:pt x="159103" y="67547"/>
                  <a:pt x="155669" y="64113"/>
                </a:cubicBezTo>
                <a:lnTo>
                  <a:pt x="129298" y="37743"/>
                </a:lnTo>
                <a:cubicBezTo>
                  <a:pt x="125865" y="34309"/>
                  <a:pt x="120288" y="34309"/>
                  <a:pt x="116855" y="37743"/>
                </a:cubicBezTo>
                <a:close/>
                <a:moveTo>
                  <a:pt x="41396" y="37715"/>
                </a:moveTo>
                <a:cubicBezTo>
                  <a:pt x="37963" y="34282"/>
                  <a:pt x="32386" y="34282"/>
                  <a:pt x="28953" y="37715"/>
                </a:cubicBezTo>
                <a:lnTo>
                  <a:pt x="2582" y="64086"/>
                </a:lnTo>
                <a:cubicBezTo>
                  <a:pt x="-852" y="67520"/>
                  <a:pt x="-852" y="73096"/>
                  <a:pt x="2582" y="76530"/>
                </a:cubicBezTo>
                <a:lnTo>
                  <a:pt x="28953" y="102900"/>
                </a:lnTo>
                <a:cubicBezTo>
                  <a:pt x="32386" y="106334"/>
                  <a:pt x="37963" y="106334"/>
                  <a:pt x="41396" y="102900"/>
                </a:cubicBezTo>
                <a:cubicBezTo>
                  <a:pt x="44830" y="99467"/>
                  <a:pt x="44830" y="93890"/>
                  <a:pt x="41396" y="90457"/>
                </a:cubicBezTo>
                <a:lnTo>
                  <a:pt x="21234" y="70322"/>
                </a:lnTo>
                <a:lnTo>
                  <a:pt x="41369" y="50159"/>
                </a:lnTo>
                <a:cubicBezTo>
                  <a:pt x="44803" y="46725"/>
                  <a:pt x="44803" y="41149"/>
                  <a:pt x="41369" y="37715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8" name="Text 26"/>
          <p:cNvSpPr/>
          <p:nvPr/>
        </p:nvSpPr>
        <p:spPr>
          <a:xfrm>
            <a:off x="6911634" y="3056138"/>
            <a:ext cx="2092066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AI-ontwikkelaars &amp; Engineers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6630416" y="3372550"/>
            <a:ext cx="512468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Ontwerpen en bouwen van AI-systemen en -modellen</a:t>
            </a:r>
            <a:endParaRPr lang="en-US" sz="1600" dirty="0"/>
          </a:p>
        </p:txBody>
      </p:sp>
      <p:sp>
        <p:nvSpPr>
          <p:cNvPr id="30" name="Shape 28"/>
          <p:cNvSpPr/>
          <p:nvPr/>
        </p:nvSpPr>
        <p:spPr>
          <a:xfrm>
            <a:off x="6484314" y="3881077"/>
            <a:ext cx="5346636" cy="819686"/>
          </a:xfrm>
          <a:custGeom>
            <a:avLst/>
            <a:gdLst/>
            <a:ahLst/>
            <a:cxnLst/>
            <a:rect l="l" t="t" r="r" b="b"/>
            <a:pathLst>
              <a:path w="5346636" h="819686">
                <a:moveTo>
                  <a:pt x="70321" y="0"/>
                </a:moveTo>
                <a:lnTo>
                  <a:pt x="5276315" y="0"/>
                </a:lnTo>
                <a:cubicBezTo>
                  <a:pt x="5315126" y="0"/>
                  <a:pt x="5346636" y="31510"/>
                  <a:pt x="5346636" y="70321"/>
                </a:cubicBezTo>
                <a:lnTo>
                  <a:pt x="5346636" y="749365"/>
                </a:lnTo>
                <a:cubicBezTo>
                  <a:pt x="5346636" y="788202"/>
                  <a:pt x="5315152" y="819686"/>
                  <a:pt x="5276315" y="819686"/>
                </a:cubicBezTo>
                <a:lnTo>
                  <a:pt x="70321" y="819686"/>
                </a:lnTo>
                <a:cubicBezTo>
                  <a:pt x="31510" y="819686"/>
                  <a:pt x="0" y="788176"/>
                  <a:pt x="0" y="749365"/>
                </a:cubicBezTo>
                <a:lnTo>
                  <a:pt x="0" y="70321"/>
                </a:lnTo>
                <a:cubicBezTo>
                  <a:pt x="0" y="31484"/>
                  <a:pt x="31484" y="0"/>
                  <a:pt x="7032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6647997" y="4079886"/>
            <a:ext cx="140643" cy="140643"/>
          </a:xfrm>
          <a:custGeom>
            <a:avLst/>
            <a:gdLst/>
            <a:ahLst/>
            <a:cxnLst/>
            <a:rect l="l" t="t" r="r" b="b"/>
            <a:pathLst>
              <a:path w="140643" h="140643">
                <a:moveTo>
                  <a:pt x="17580" y="17580"/>
                </a:moveTo>
                <a:cubicBezTo>
                  <a:pt x="17580" y="12718"/>
                  <a:pt x="13652" y="8790"/>
                  <a:pt x="8790" y="8790"/>
                </a:cubicBezTo>
                <a:cubicBezTo>
                  <a:pt x="3928" y="8790"/>
                  <a:pt x="0" y="12718"/>
                  <a:pt x="0" y="17580"/>
                </a:cubicBezTo>
                <a:lnTo>
                  <a:pt x="0" y="109877"/>
                </a:lnTo>
                <a:cubicBezTo>
                  <a:pt x="0" y="122019"/>
                  <a:pt x="9834" y="131853"/>
                  <a:pt x="21975" y="131853"/>
                </a:cubicBezTo>
                <a:lnTo>
                  <a:pt x="131853" y="131853"/>
                </a:lnTo>
                <a:cubicBezTo>
                  <a:pt x="136715" y="131853"/>
                  <a:pt x="140643" y="127925"/>
                  <a:pt x="140643" y="123063"/>
                </a:cubicBezTo>
                <a:cubicBezTo>
                  <a:pt x="140643" y="118201"/>
                  <a:pt x="136715" y="114273"/>
                  <a:pt x="131853" y="114273"/>
                </a:cubicBezTo>
                <a:lnTo>
                  <a:pt x="21975" y="114273"/>
                </a:lnTo>
                <a:cubicBezTo>
                  <a:pt x="19558" y="114273"/>
                  <a:pt x="17580" y="112295"/>
                  <a:pt x="17580" y="109877"/>
                </a:cubicBezTo>
                <a:lnTo>
                  <a:pt x="17580" y="17580"/>
                </a:lnTo>
                <a:close/>
                <a:moveTo>
                  <a:pt x="129271" y="41369"/>
                </a:moveTo>
                <a:cubicBezTo>
                  <a:pt x="132704" y="37935"/>
                  <a:pt x="132704" y="32359"/>
                  <a:pt x="129271" y="28925"/>
                </a:cubicBezTo>
                <a:cubicBezTo>
                  <a:pt x="125837" y="25492"/>
                  <a:pt x="120261" y="25492"/>
                  <a:pt x="116827" y="28925"/>
                </a:cubicBezTo>
                <a:lnTo>
                  <a:pt x="87902" y="57878"/>
                </a:lnTo>
                <a:lnTo>
                  <a:pt x="72135" y="42138"/>
                </a:lnTo>
                <a:cubicBezTo>
                  <a:pt x="68701" y="38704"/>
                  <a:pt x="63125" y="38704"/>
                  <a:pt x="59691" y="42138"/>
                </a:cubicBezTo>
                <a:lnTo>
                  <a:pt x="33320" y="68509"/>
                </a:lnTo>
                <a:cubicBezTo>
                  <a:pt x="29887" y="71942"/>
                  <a:pt x="29887" y="77519"/>
                  <a:pt x="33320" y="80952"/>
                </a:cubicBezTo>
                <a:cubicBezTo>
                  <a:pt x="36754" y="84386"/>
                  <a:pt x="42330" y="84386"/>
                  <a:pt x="45764" y="80952"/>
                </a:cubicBezTo>
                <a:lnTo>
                  <a:pt x="65926" y="60790"/>
                </a:lnTo>
                <a:lnTo>
                  <a:pt x="81694" y="76557"/>
                </a:lnTo>
                <a:cubicBezTo>
                  <a:pt x="85128" y="79991"/>
                  <a:pt x="90704" y="79991"/>
                  <a:pt x="94137" y="76557"/>
                </a:cubicBezTo>
                <a:lnTo>
                  <a:pt x="129298" y="41396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32" name="Text 30"/>
          <p:cNvSpPr/>
          <p:nvPr/>
        </p:nvSpPr>
        <p:spPr>
          <a:xfrm>
            <a:off x="6911634" y="4027180"/>
            <a:ext cx="1898682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Data Scientists &amp; Analisten</a:t>
            </a:r>
            <a:endParaRPr lang="en-US" sz="1600" dirty="0"/>
          </a:p>
        </p:txBody>
      </p:sp>
      <p:sp>
        <p:nvSpPr>
          <p:cNvPr id="33" name="Text 31"/>
          <p:cNvSpPr/>
          <p:nvPr/>
        </p:nvSpPr>
        <p:spPr>
          <a:xfrm>
            <a:off x="6630416" y="4343592"/>
            <a:ext cx="512468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Interpreteren van data en vertalen naar inzichten</a:t>
            </a:r>
            <a:endParaRPr lang="en-US" sz="1600" dirty="0"/>
          </a:p>
        </p:txBody>
      </p:sp>
      <p:sp>
        <p:nvSpPr>
          <p:cNvPr id="34" name="Shape 32"/>
          <p:cNvSpPr/>
          <p:nvPr/>
        </p:nvSpPr>
        <p:spPr>
          <a:xfrm>
            <a:off x="6484314" y="4852119"/>
            <a:ext cx="5346636" cy="819686"/>
          </a:xfrm>
          <a:custGeom>
            <a:avLst/>
            <a:gdLst/>
            <a:ahLst/>
            <a:cxnLst/>
            <a:rect l="l" t="t" r="r" b="b"/>
            <a:pathLst>
              <a:path w="5346636" h="819686">
                <a:moveTo>
                  <a:pt x="70321" y="0"/>
                </a:moveTo>
                <a:lnTo>
                  <a:pt x="5276315" y="0"/>
                </a:lnTo>
                <a:cubicBezTo>
                  <a:pt x="5315126" y="0"/>
                  <a:pt x="5346636" y="31510"/>
                  <a:pt x="5346636" y="70321"/>
                </a:cubicBezTo>
                <a:lnTo>
                  <a:pt x="5346636" y="749365"/>
                </a:lnTo>
                <a:cubicBezTo>
                  <a:pt x="5346636" y="788202"/>
                  <a:pt x="5315152" y="819686"/>
                  <a:pt x="5276315" y="819686"/>
                </a:cubicBezTo>
                <a:lnTo>
                  <a:pt x="70321" y="819686"/>
                </a:lnTo>
                <a:cubicBezTo>
                  <a:pt x="31510" y="819686"/>
                  <a:pt x="0" y="788176"/>
                  <a:pt x="0" y="749365"/>
                </a:cubicBezTo>
                <a:lnTo>
                  <a:pt x="0" y="70321"/>
                </a:lnTo>
                <a:cubicBezTo>
                  <a:pt x="0" y="31484"/>
                  <a:pt x="31484" y="0"/>
                  <a:pt x="7032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6630416" y="5050928"/>
            <a:ext cx="175804" cy="140643"/>
          </a:xfrm>
          <a:custGeom>
            <a:avLst/>
            <a:gdLst/>
            <a:ahLst/>
            <a:cxnLst/>
            <a:rect l="l" t="t" r="r" b="b"/>
            <a:pathLst>
              <a:path w="175804" h="140643">
                <a:moveTo>
                  <a:pt x="105482" y="8790"/>
                </a:moveTo>
                <a:lnTo>
                  <a:pt x="140643" y="8790"/>
                </a:lnTo>
                <a:cubicBezTo>
                  <a:pt x="145505" y="8790"/>
                  <a:pt x="149433" y="12718"/>
                  <a:pt x="149433" y="17580"/>
                </a:cubicBezTo>
                <a:cubicBezTo>
                  <a:pt x="149433" y="22442"/>
                  <a:pt x="145505" y="26371"/>
                  <a:pt x="140643" y="26371"/>
                </a:cubicBezTo>
                <a:lnTo>
                  <a:pt x="109438" y="26371"/>
                </a:lnTo>
                <a:cubicBezTo>
                  <a:pt x="108010" y="33458"/>
                  <a:pt x="103147" y="39309"/>
                  <a:pt x="96692" y="42111"/>
                </a:cubicBezTo>
                <a:lnTo>
                  <a:pt x="96692" y="123063"/>
                </a:lnTo>
                <a:lnTo>
                  <a:pt x="140643" y="123063"/>
                </a:lnTo>
                <a:cubicBezTo>
                  <a:pt x="145505" y="123063"/>
                  <a:pt x="149433" y="126991"/>
                  <a:pt x="149433" y="131853"/>
                </a:cubicBezTo>
                <a:cubicBezTo>
                  <a:pt x="149433" y="136715"/>
                  <a:pt x="145505" y="140643"/>
                  <a:pt x="140643" y="140643"/>
                </a:cubicBezTo>
                <a:lnTo>
                  <a:pt x="35161" y="140643"/>
                </a:lnTo>
                <a:cubicBezTo>
                  <a:pt x="30299" y="140643"/>
                  <a:pt x="26371" y="136715"/>
                  <a:pt x="26371" y="131853"/>
                </a:cubicBezTo>
                <a:cubicBezTo>
                  <a:pt x="26371" y="126991"/>
                  <a:pt x="30299" y="123063"/>
                  <a:pt x="35161" y="123063"/>
                </a:cubicBezTo>
                <a:lnTo>
                  <a:pt x="79112" y="123063"/>
                </a:lnTo>
                <a:lnTo>
                  <a:pt x="79112" y="42111"/>
                </a:lnTo>
                <a:cubicBezTo>
                  <a:pt x="72656" y="39281"/>
                  <a:pt x="67794" y="33430"/>
                  <a:pt x="66366" y="26371"/>
                </a:cubicBezTo>
                <a:lnTo>
                  <a:pt x="35161" y="26371"/>
                </a:lnTo>
                <a:cubicBezTo>
                  <a:pt x="30299" y="26371"/>
                  <a:pt x="26371" y="22442"/>
                  <a:pt x="26371" y="17580"/>
                </a:cubicBezTo>
                <a:cubicBezTo>
                  <a:pt x="26371" y="12718"/>
                  <a:pt x="30299" y="8790"/>
                  <a:pt x="35161" y="8790"/>
                </a:cubicBezTo>
                <a:lnTo>
                  <a:pt x="70322" y="8790"/>
                </a:lnTo>
                <a:cubicBezTo>
                  <a:pt x="74332" y="3461"/>
                  <a:pt x="80705" y="0"/>
                  <a:pt x="87902" y="0"/>
                </a:cubicBezTo>
                <a:cubicBezTo>
                  <a:pt x="95099" y="0"/>
                  <a:pt x="101472" y="3461"/>
                  <a:pt x="105482" y="8790"/>
                </a:cubicBezTo>
                <a:close/>
                <a:moveTo>
                  <a:pt x="120755" y="87902"/>
                </a:moveTo>
                <a:lnTo>
                  <a:pt x="160531" y="87902"/>
                </a:lnTo>
                <a:lnTo>
                  <a:pt x="140643" y="53785"/>
                </a:lnTo>
                <a:lnTo>
                  <a:pt x="120755" y="87902"/>
                </a:lnTo>
                <a:close/>
                <a:moveTo>
                  <a:pt x="140643" y="114273"/>
                </a:moveTo>
                <a:cubicBezTo>
                  <a:pt x="123365" y="114273"/>
                  <a:pt x="108998" y="104933"/>
                  <a:pt x="106032" y="92599"/>
                </a:cubicBezTo>
                <a:cubicBezTo>
                  <a:pt x="105318" y="89578"/>
                  <a:pt x="106306" y="86474"/>
                  <a:pt x="107872" y="83782"/>
                </a:cubicBezTo>
                <a:lnTo>
                  <a:pt x="134023" y="38952"/>
                </a:lnTo>
                <a:cubicBezTo>
                  <a:pt x="135396" y="36589"/>
                  <a:pt x="137924" y="35161"/>
                  <a:pt x="140643" y="35161"/>
                </a:cubicBezTo>
                <a:cubicBezTo>
                  <a:pt x="143363" y="35161"/>
                  <a:pt x="145890" y="36617"/>
                  <a:pt x="147263" y="38952"/>
                </a:cubicBezTo>
                <a:lnTo>
                  <a:pt x="173414" y="83782"/>
                </a:lnTo>
                <a:cubicBezTo>
                  <a:pt x="174980" y="86474"/>
                  <a:pt x="175969" y="89578"/>
                  <a:pt x="175255" y="92599"/>
                </a:cubicBezTo>
                <a:cubicBezTo>
                  <a:pt x="172288" y="104905"/>
                  <a:pt x="157921" y="114273"/>
                  <a:pt x="140643" y="114273"/>
                </a:cubicBezTo>
                <a:close/>
                <a:moveTo>
                  <a:pt x="34831" y="53785"/>
                </a:moveTo>
                <a:lnTo>
                  <a:pt x="14943" y="87902"/>
                </a:lnTo>
                <a:lnTo>
                  <a:pt x="54746" y="87902"/>
                </a:lnTo>
                <a:lnTo>
                  <a:pt x="34831" y="53785"/>
                </a:lnTo>
                <a:close/>
                <a:moveTo>
                  <a:pt x="247" y="92599"/>
                </a:moveTo>
                <a:cubicBezTo>
                  <a:pt x="-467" y="89578"/>
                  <a:pt x="522" y="86474"/>
                  <a:pt x="2088" y="83782"/>
                </a:cubicBezTo>
                <a:lnTo>
                  <a:pt x="28239" y="38952"/>
                </a:lnTo>
                <a:cubicBezTo>
                  <a:pt x="29612" y="36589"/>
                  <a:pt x="32139" y="35161"/>
                  <a:pt x="34859" y="35161"/>
                </a:cubicBezTo>
                <a:cubicBezTo>
                  <a:pt x="37578" y="35161"/>
                  <a:pt x="40105" y="36617"/>
                  <a:pt x="41479" y="38952"/>
                </a:cubicBezTo>
                <a:lnTo>
                  <a:pt x="67630" y="83782"/>
                </a:lnTo>
                <a:cubicBezTo>
                  <a:pt x="69195" y="86474"/>
                  <a:pt x="70184" y="89578"/>
                  <a:pt x="69470" y="92599"/>
                </a:cubicBezTo>
                <a:cubicBezTo>
                  <a:pt x="66503" y="104905"/>
                  <a:pt x="52137" y="114273"/>
                  <a:pt x="34859" y="114273"/>
                </a:cubicBezTo>
                <a:cubicBezTo>
                  <a:pt x="17580" y="114273"/>
                  <a:pt x="3214" y="104933"/>
                  <a:pt x="247" y="92599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36" name="Text 34"/>
          <p:cNvSpPr/>
          <p:nvPr/>
        </p:nvSpPr>
        <p:spPr>
          <a:xfrm>
            <a:off x="6911634" y="4998221"/>
            <a:ext cx="1696508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AI-ethicisten &amp; Trainers</a:t>
            </a:r>
            <a:endParaRPr lang="en-US" sz="1600" dirty="0"/>
          </a:p>
        </p:txBody>
      </p:sp>
      <p:sp>
        <p:nvSpPr>
          <p:cNvPr id="37" name="Text 35"/>
          <p:cNvSpPr/>
          <p:nvPr/>
        </p:nvSpPr>
        <p:spPr>
          <a:xfrm>
            <a:off x="6630416" y="5314634"/>
            <a:ext cx="512468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Waarborgen van ethische AI en trainen van modellen</a:t>
            </a:r>
            <a:endParaRPr lang="en-US" sz="1600" dirty="0"/>
          </a:p>
        </p:txBody>
      </p:sp>
      <p:sp>
        <p:nvSpPr>
          <p:cNvPr id="38" name="Shape 36"/>
          <p:cNvSpPr/>
          <p:nvPr/>
        </p:nvSpPr>
        <p:spPr>
          <a:xfrm>
            <a:off x="6484314" y="5823161"/>
            <a:ext cx="5346636" cy="819686"/>
          </a:xfrm>
          <a:custGeom>
            <a:avLst/>
            <a:gdLst/>
            <a:ahLst/>
            <a:cxnLst/>
            <a:rect l="l" t="t" r="r" b="b"/>
            <a:pathLst>
              <a:path w="5346636" h="819686">
                <a:moveTo>
                  <a:pt x="70321" y="0"/>
                </a:moveTo>
                <a:lnTo>
                  <a:pt x="5276315" y="0"/>
                </a:lnTo>
                <a:cubicBezTo>
                  <a:pt x="5315126" y="0"/>
                  <a:pt x="5346636" y="31510"/>
                  <a:pt x="5346636" y="70321"/>
                </a:cubicBezTo>
                <a:lnTo>
                  <a:pt x="5346636" y="749365"/>
                </a:lnTo>
                <a:cubicBezTo>
                  <a:pt x="5346636" y="788202"/>
                  <a:pt x="5315152" y="819686"/>
                  <a:pt x="5276315" y="819686"/>
                </a:cubicBezTo>
                <a:lnTo>
                  <a:pt x="70321" y="819686"/>
                </a:lnTo>
                <a:cubicBezTo>
                  <a:pt x="31510" y="819686"/>
                  <a:pt x="0" y="788176"/>
                  <a:pt x="0" y="749365"/>
                </a:cubicBezTo>
                <a:lnTo>
                  <a:pt x="0" y="70321"/>
                </a:lnTo>
                <a:cubicBezTo>
                  <a:pt x="0" y="31484"/>
                  <a:pt x="31484" y="0"/>
                  <a:pt x="70321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6639207" y="6021970"/>
            <a:ext cx="158224" cy="140643"/>
          </a:xfrm>
          <a:custGeom>
            <a:avLst/>
            <a:gdLst/>
            <a:ahLst/>
            <a:cxnLst/>
            <a:rect l="l" t="t" r="r" b="b"/>
            <a:pathLst>
              <a:path w="158224" h="140643">
                <a:moveTo>
                  <a:pt x="105482" y="39556"/>
                </a:moveTo>
                <a:cubicBezTo>
                  <a:pt x="105482" y="66256"/>
                  <a:pt x="81859" y="87902"/>
                  <a:pt x="52741" y="87902"/>
                </a:cubicBezTo>
                <a:cubicBezTo>
                  <a:pt x="45407" y="87902"/>
                  <a:pt x="38430" y="86528"/>
                  <a:pt x="32084" y="84056"/>
                </a:cubicBezTo>
                <a:lnTo>
                  <a:pt x="9669" y="95923"/>
                </a:lnTo>
                <a:cubicBezTo>
                  <a:pt x="7115" y="97269"/>
                  <a:pt x="3983" y="96802"/>
                  <a:pt x="1923" y="94769"/>
                </a:cubicBezTo>
                <a:cubicBezTo>
                  <a:pt x="-137" y="92737"/>
                  <a:pt x="-604" y="89578"/>
                  <a:pt x="769" y="87023"/>
                </a:cubicBezTo>
                <a:lnTo>
                  <a:pt x="10548" y="68564"/>
                </a:lnTo>
                <a:cubicBezTo>
                  <a:pt x="3928" y="60488"/>
                  <a:pt x="0" y="50434"/>
                  <a:pt x="0" y="39556"/>
                </a:cubicBezTo>
                <a:cubicBezTo>
                  <a:pt x="0" y="12856"/>
                  <a:pt x="23624" y="-8790"/>
                  <a:pt x="52741" y="-8790"/>
                </a:cubicBezTo>
                <a:cubicBezTo>
                  <a:pt x="81859" y="-8790"/>
                  <a:pt x="105482" y="12856"/>
                  <a:pt x="105482" y="39556"/>
                </a:cubicBezTo>
                <a:close/>
                <a:moveTo>
                  <a:pt x="105482" y="140643"/>
                </a:moveTo>
                <a:cubicBezTo>
                  <a:pt x="79634" y="140643"/>
                  <a:pt x="58125" y="123585"/>
                  <a:pt x="53620" y="101087"/>
                </a:cubicBezTo>
                <a:cubicBezTo>
                  <a:pt x="86583" y="100675"/>
                  <a:pt x="115234" y="77216"/>
                  <a:pt x="118393" y="45407"/>
                </a:cubicBezTo>
                <a:cubicBezTo>
                  <a:pt x="141275" y="50681"/>
                  <a:pt x="158224" y="69662"/>
                  <a:pt x="158224" y="92297"/>
                </a:cubicBezTo>
                <a:cubicBezTo>
                  <a:pt x="158224" y="103175"/>
                  <a:pt x="154295" y="113229"/>
                  <a:pt x="147675" y="121305"/>
                </a:cubicBezTo>
                <a:lnTo>
                  <a:pt x="157454" y="139764"/>
                </a:lnTo>
                <a:cubicBezTo>
                  <a:pt x="158800" y="142319"/>
                  <a:pt x="158333" y="145450"/>
                  <a:pt x="156301" y="147510"/>
                </a:cubicBezTo>
                <a:cubicBezTo>
                  <a:pt x="154268" y="149571"/>
                  <a:pt x="151109" y="150038"/>
                  <a:pt x="148554" y="148664"/>
                </a:cubicBezTo>
                <a:lnTo>
                  <a:pt x="126139" y="136797"/>
                </a:lnTo>
                <a:cubicBezTo>
                  <a:pt x="119794" y="139270"/>
                  <a:pt x="112817" y="140643"/>
                  <a:pt x="105482" y="140643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40" name="Text 38"/>
          <p:cNvSpPr/>
          <p:nvPr/>
        </p:nvSpPr>
        <p:spPr>
          <a:xfrm>
            <a:off x="6911634" y="5969263"/>
            <a:ext cx="1283368" cy="2461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46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Prompt Engineers</a:t>
            </a:r>
            <a:endParaRPr lang="en-US" sz="1600" dirty="0"/>
          </a:p>
        </p:txBody>
      </p:sp>
      <p:sp>
        <p:nvSpPr>
          <p:cNvPr id="41" name="Text 39"/>
          <p:cNvSpPr/>
          <p:nvPr/>
        </p:nvSpPr>
        <p:spPr>
          <a:xfrm>
            <a:off x="6630416" y="6285676"/>
            <a:ext cx="5124683" cy="2109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07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Optimaliseren van interacties met AI-systemen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BALANS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Kansen en Risico's: De Balans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8859" y="1371265"/>
            <a:ext cx="35719" cy="5276850"/>
          </a:xfrm>
          <a:custGeom>
            <a:avLst/>
            <a:gdLst/>
            <a:ahLst/>
            <a:cxnLst/>
            <a:rect l="l" t="t" r="r" b="b"/>
            <a:pathLst>
              <a:path w="35719" h="5276850">
                <a:moveTo>
                  <a:pt x="0" y="0"/>
                </a:moveTo>
                <a:lnTo>
                  <a:pt x="35719" y="0"/>
                </a:lnTo>
                <a:lnTo>
                  <a:pt x="35719" y="5276850"/>
                </a:lnTo>
                <a:lnTo>
                  <a:pt x="0" y="527685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5" name="Shape 3"/>
          <p:cNvSpPr/>
          <p:nvPr/>
        </p:nvSpPr>
        <p:spPr>
          <a:xfrm>
            <a:off x="645170" y="1599716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6AFFAF">
              <a:alpha val="20000"/>
            </a:srgbClr>
          </a:solidFill>
          <a:ln/>
        </p:spPr>
      </p:sp>
      <p:sp>
        <p:nvSpPr>
          <p:cNvPr id="6" name="Shape 4"/>
          <p:cNvSpPr/>
          <p:nvPr/>
        </p:nvSpPr>
        <p:spPr>
          <a:xfrm>
            <a:off x="797458" y="175207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64428" y="0"/>
                </a:moveTo>
                <a:lnTo>
                  <a:pt x="164440" y="0"/>
                </a:lnTo>
                <a:cubicBezTo>
                  <a:pt x="176272" y="0"/>
                  <a:pt x="185916" y="9733"/>
                  <a:pt x="185470" y="21521"/>
                </a:cubicBezTo>
                <a:cubicBezTo>
                  <a:pt x="185380" y="23887"/>
                  <a:pt x="185291" y="26253"/>
                  <a:pt x="185157" y="28575"/>
                </a:cubicBezTo>
                <a:lnTo>
                  <a:pt x="207303" y="28575"/>
                </a:lnTo>
                <a:cubicBezTo>
                  <a:pt x="218956" y="28575"/>
                  <a:pt x="229225" y="38219"/>
                  <a:pt x="228332" y="50810"/>
                </a:cubicBezTo>
                <a:cubicBezTo>
                  <a:pt x="224983" y="97110"/>
                  <a:pt x="201320" y="122560"/>
                  <a:pt x="175647" y="135865"/>
                </a:cubicBezTo>
                <a:cubicBezTo>
                  <a:pt x="168593" y="139526"/>
                  <a:pt x="161404" y="142250"/>
                  <a:pt x="154573" y="144259"/>
                </a:cubicBezTo>
                <a:cubicBezTo>
                  <a:pt x="145554" y="157029"/>
                  <a:pt x="136178" y="163770"/>
                  <a:pt x="128721" y="167387"/>
                </a:cubicBezTo>
                <a:lnTo>
                  <a:pt x="128721" y="200025"/>
                </a:lnTo>
                <a:lnTo>
                  <a:pt x="157296" y="200025"/>
                </a:lnTo>
                <a:cubicBezTo>
                  <a:pt x="165199" y="200025"/>
                  <a:pt x="171584" y="206410"/>
                  <a:pt x="171584" y="214313"/>
                </a:cubicBezTo>
                <a:cubicBezTo>
                  <a:pt x="171584" y="222215"/>
                  <a:pt x="165199" y="228600"/>
                  <a:pt x="157296" y="228600"/>
                </a:cubicBezTo>
                <a:lnTo>
                  <a:pt x="71571" y="228600"/>
                </a:lnTo>
                <a:cubicBezTo>
                  <a:pt x="63669" y="228600"/>
                  <a:pt x="57284" y="222215"/>
                  <a:pt x="57284" y="214313"/>
                </a:cubicBezTo>
                <a:cubicBezTo>
                  <a:pt x="57284" y="206410"/>
                  <a:pt x="63669" y="200025"/>
                  <a:pt x="71571" y="200025"/>
                </a:cubicBezTo>
                <a:lnTo>
                  <a:pt x="100146" y="200025"/>
                </a:lnTo>
                <a:lnTo>
                  <a:pt x="100146" y="167387"/>
                </a:lnTo>
                <a:cubicBezTo>
                  <a:pt x="93003" y="163949"/>
                  <a:pt x="84118" y="157564"/>
                  <a:pt x="75456" y="145822"/>
                </a:cubicBezTo>
                <a:cubicBezTo>
                  <a:pt x="67241" y="143679"/>
                  <a:pt x="58311" y="140419"/>
                  <a:pt x="49604" y="135508"/>
                </a:cubicBezTo>
                <a:cubicBezTo>
                  <a:pt x="25450" y="121980"/>
                  <a:pt x="3661" y="96485"/>
                  <a:pt x="536" y="50721"/>
                </a:cubicBezTo>
                <a:cubicBezTo>
                  <a:pt x="-313" y="38174"/>
                  <a:pt x="9912" y="28530"/>
                  <a:pt x="21565" y="28530"/>
                </a:cubicBezTo>
                <a:lnTo>
                  <a:pt x="43711" y="28530"/>
                </a:lnTo>
                <a:cubicBezTo>
                  <a:pt x="43577" y="26209"/>
                  <a:pt x="43488" y="23887"/>
                  <a:pt x="43398" y="21476"/>
                </a:cubicBezTo>
                <a:cubicBezTo>
                  <a:pt x="42952" y="9644"/>
                  <a:pt x="52596" y="-45"/>
                  <a:pt x="64428" y="-45"/>
                </a:cubicBezTo>
                <a:close/>
                <a:moveTo>
                  <a:pt x="45318" y="50006"/>
                </a:moveTo>
                <a:lnTo>
                  <a:pt x="21922" y="50006"/>
                </a:lnTo>
                <a:cubicBezTo>
                  <a:pt x="24691" y="87823"/>
                  <a:pt x="42059" y="106754"/>
                  <a:pt x="59963" y="116800"/>
                </a:cubicBezTo>
                <a:cubicBezTo>
                  <a:pt x="53533" y="100146"/>
                  <a:pt x="48220" y="78403"/>
                  <a:pt x="45318" y="50006"/>
                </a:cubicBezTo>
                <a:close/>
                <a:moveTo>
                  <a:pt x="169664" y="114657"/>
                </a:moveTo>
                <a:cubicBezTo>
                  <a:pt x="187747" y="104031"/>
                  <a:pt x="204088" y="85145"/>
                  <a:pt x="206856" y="50006"/>
                </a:cubicBezTo>
                <a:lnTo>
                  <a:pt x="183505" y="50006"/>
                </a:lnTo>
                <a:cubicBezTo>
                  <a:pt x="180737" y="77197"/>
                  <a:pt x="175736" y="98316"/>
                  <a:pt x="169664" y="114657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7" name="Text 5"/>
          <p:cNvSpPr/>
          <p:nvPr/>
        </p:nvSpPr>
        <p:spPr>
          <a:xfrm>
            <a:off x="1330896" y="1694966"/>
            <a:ext cx="10668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Kansen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51123" y="2367483"/>
            <a:ext cx="5288756" cy="888206"/>
          </a:xfrm>
          <a:custGeom>
            <a:avLst/>
            <a:gdLst/>
            <a:ahLst/>
            <a:cxnLst/>
            <a:rect l="l" t="t" r="r" b="b"/>
            <a:pathLst>
              <a:path w="5288756" h="888206">
                <a:moveTo>
                  <a:pt x="76199" y="0"/>
                </a:moveTo>
                <a:lnTo>
                  <a:pt x="5212557" y="0"/>
                </a:lnTo>
                <a:cubicBezTo>
                  <a:pt x="5254641" y="0"/>
                  <a:pt x="5288756" y="34116"/>
                  <a:pt x="5288756" y="76199"/>
                </a:cubicBezTo>
                <a:lnTo>
                  <a:pt x="5288756" y="812007"/>
                </a:lnTo>
                <a:cubicBezTo>
                  <a:pt x="5288756" y="854091"/>
                  <a:pt x="5254641" y="888206"/>
                  <a:pt x="5212557" y="888206"/>
                </a:cubicBezTo>
                <a:lnTo>
                  <a:pt x="76199" y="888206"/>
                </a:lnTo>
                <a:cubicBezTo>
                  <a:pt x="34144" y="888206"/>
                  <a:pt x="0" y="854063"/>
                  <a:pt x="0" y="812007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828489" y="2582912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19050" y="19050"/>
                </a:moveTo>
                <a:cubicBezTo>
                  <a:pt x="19050" y="13781"/>
                  <a:pt x="14794" y="9525"/>
                  <a:pt x="9525" y="9525"/>
                </a:cubicBezTo>
                <a:cubicBezTo>
                  <a:pt x="4256" y="9525"/>
                  <a:pt x="0" y="13781"/>
                  <a:pt x="0" y="19050"/>
                </a:cubicBezTo>
                <a:lnTo>
                  <a:pt x="0" y="119062"/>
                </a:lnTo>
                <a:cubicBezTo>
                  <a:pt x="0" y="132219"/>
                  <a:pt x="10656" y="142875"/>
                  <a:pt x="23813" y="142875"/>
                </a:cubicBezTo>
                <a:lnTo>
                  <a:pt x="142875" y="142875"/>
                </a:lnTo>
                <a:cubicBezTo>
                  <a:pt x="148144" y="142875"/>
                  <a:pt x="152400" y="138619"/>
                  <a:pt x="152400" y="133350"/>
                </a:cubicBezTo>
                <a:cubicBezTo>
                  <a:pt x="152400" y="128081"/>
                  <a:pt x="148144" y="123825"/>
                  <a:pt x="142875" y="123825"/>
                </a:cubicBezTo>
                <a:lnTo>
                  <a:pt x="23813" y="123825"/>
                </a:lnTo>
                <a:cubicBezTo>
                  <a:pt x="21193" y="123825"/>
                  <a:pt x="19050" y="121682"/>
                  <a:pt x="19050" y="119062"/>
                </a:cubicBezTo>
                <a:lnTo>
                  <a:pt x="19050" y="19050"/>
                </a:lnTo>
                <a:close/>
                <a:moveTo>
                  <a:pt x="140077" y="44827"/>
                </a:moveTo>
                <a:cubicBezTo>
                  <a:pt x="143798" y="41106"/>
                  <a:pt x="143798" y="35064"/>
                  <a:pt x="140077" y="31343"/>
                </a:cubicBezTo>
                <a:cubicBezTo>
                  <a:pt x="136356" y="27622"/>
                  <a:pt x="130314" y="27622"/>
                  <a:pt x="126593" y="31343"/>
                </a:cubicBezTo>
                <a:lnTo>
                  <a:pt x="95250" y="62716"/>
                </a:lnTo>
                <a:lnTo>
                  <a:pt x="78165" y="45660"/>
                </a:lnTo>
                <a:cubicBezTo>
                  <a:pt x="74444" y="41940"/>
                  <a:pt x="68401" y="41940"/>
                  <a:pt x="64681" y="45660"/>
                </a:cubicBezTo>
                <a:lnTo>
                  <a:pt x="36106" y="74235"/>
                </a:lnTo>
                <a:cubicBezTo>
                  <a:pt x="32385" y="77956"/>
                  <a:pt x="32385" y="83999"/>
                  <a:pt x="36106" y="87719"/>
                </a:cubicBezTo>
                <a:cubicBezTo>
                  <a:pt x="39826" y="91440"/>
                  <a:pt x="45869" y="91440"/>
                  <a:pt x="49590" y="87719"/>
                </a:cubicBezTo>
                <a:lnTo>
                  <a:pt x="71438" y="65871"/>
                </a:lnTo>
                <a:lnTo>
                  <a:pt x="88523" y="82957"/>
                </a:lnTo>
                <a:cubicBezTo>
                  <a:pt x="92244" y="86678"/>
                  <a:pt x="98286" y="86678"/>
                  <a:pt x="102007" y="82957"/>
                </a:cubicBezTo>
                <a:lnTo>
                  <a:pt x="140107" y="44857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0" name="Text 8"/>
          <p:cNvSpPr/>
          <p:nvPr/>
        </p:nvSpPr>
        <p:spPr>
          <a:xfrm>
            <a:off x="1114165" y="2525799"/>
            <a:ext cx="23431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Enorme Productiviteitswinsten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809439" y="2868662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Potentiële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$15,7 triljoen bijdrage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aan wereldeconomie tegen 2030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51123" y="3419698"/>
            <a:ext cx="5288756" cy="888206"/>
          </a:xfrm>
          <a:custGeom>
            <a:avLst/>
            <a:gdLst/>
            <a:ahLst/>
            <a:cxnLst/>
            <a:rect l="l" t="t" r="r" b="b"/>
            <a:pathLst>
              <a:path w="5288756" h="888206">
                <a:moveTo>
                  <a:pt x="76199" y="0"/>
                </a:moveTo>
                <a:lnTo>
                  <a:pt x="5212557" y="0"/>
                </a:lnTo>
                <a:cubicBezTo>
                  <a:pt x="5254641" y="0"/>
                  <a:pt x="5288756" y="34116"/>
                  <a:pt x="5288756" y="76199"/>
                </a:cubicBezTo>
                <a:lnTo>
                  <a:pt x="5288756" y="812007"/>
                </a:lnTo>
                <a:cubicBezTo>
                  <a:pt x="5288756" y="854091"/>
                  <a:pt x="5254641" y="888206"/>
                  <a:pt x="5212557" y="888206"/>
                </a:cubicBezTo>
                <a:lnTo>
                  <a:pt x="76199" y="888206"/>
                </a:lnTo>
                <a:cubicBezTo>
                  <a:pt x="34144" y="888206"/>
                  <a:pt x="0" y="854063"/>
                  <a:pt x="0" y="812007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809439" y="3635127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95250" y="4763"/>
                </a:moveTo>
                <a:cubicBezTo>
                  <a:pt x="112335" y="4763"/>
                  <a:pt x="126206" y="18634"/>
                  <a:pt x="126206" y="35719"/>
                </a:cubicBezTo>
                <a:cubicBezTo>
                  <a:pt x="126206" y="52804"/>
                  <a:pt x="112335" y="66675"/>
                  <a:pt x="95250" y="66675"/>
                </a:cubicBezTo>
                <a:cubicBezTo>
                  <a:pt x="78165" y="66675"/>
                  <a:pt x="64294" y="52804"/>
                  <a:pt x="64294" y="35719"/>
                </a:cubicBezTo>
                <a:cubicBezTo>
                  <a:pt x="64294" y="18634"/>
                  <a:pt x="78165" y="4763"/>
                  <a:pt x="95250" y="4763"/>
                </a:cubicBezTo>
                <a:close/>
                <a:moveTo>
                  <a:pt x="28575" y="26194"/>
                </a:moveTo>
                <a:cubicBezTo>
                  <a:pt x="40403" y="26194"/>
                  <a:pt x="50006" y="35797"/>
                  <a:pt x="50006" y="47625"/>
                </a:cubicBezTo>
                <a:cubicBezTo>
                  <a:pt x="50006" y="59453"/>
                  <a:pt x="40403" y="69056"/>
                  <a:pt x="28575" y="69056"/>
                </a:cubicBezTo>
                <a:cubicBezTo>
                  <a:pt x="16747" y="69056"/>
                  <a:pt x="7144" y="59453"/>
                  <a:pt x="7144" y="47625"/>
                </a:cubicBezTo>
                <a:cubicBezTo>
                  <a:pt x="7144" y="35797"/>
                  <a:pt x="16747" y="26194"/>
                  <a:pt x="28575" y="26194"/>
                </a:cubicBezTo>
                <a:close/>
                <a:moveTo>
                  <a:pt x="0" y="123825"/>
                </a:moveTo>
                <a:cubicBezTo>
                  <a:pt x="0" y="102781"/>
                  <a:pt x="17056" y="85725"/>
                  <a:pt x="38100" y="85725"/>
                </a:cubicBezTo>
                <a:cubicBezTo>
                  <a:pt x="41910" y="85725"/>
                  <a:pt x="45601" y="86291"/>
                  <a:pt x="49084" y="87332"/>
                </a:cubicBezTo>
                <a:cubicBezTo>
                  <a:pt x="39291" y="98286"/>
                  <a:pt x="33338" y="112752"/>
                  <a:pt x="33338" y="128588"/>
                </a:cubicBezTo>
                <a:lnTo>
                  <a:pt x="33338" y="133350"/>
                </a:lnTo>
                <a:cubicBezTo>
                  <a:pt x="33338" y="136743"/>
                  <a:pt x="34052" y="139958"/>
                  <a:pt x="35332" y="142875"/>
                </a:cubicBezTo>
                <a:lnTo>
                  <a:pt x="9525" y="142875"/>
                </a:lnTo>
                <a:cubicBezTo>
                  <a:pt x="4256" y="142875"/>
                  <a:pt x="0" y="138619"/>
                  <a:pt x="0" y="133350"/>
                </a:cubicBezTo>
                <a:lnTo>
                  <a:pt x="0" y="123825"/>
                </a:lnTo>
                <a:close/>
                <a:moveTo>
                  <a:pt x="155168" y="142875"/>
                </a:moveTo>
                <a:cubicBezTo>
                  <a:pt x="156448" y="139958"/>
                  <a:pt x="157163" y="136743"/>
                  <a:pt x="157163" y="133350"/>
                </a:cubicBezTo>
                <a:lnTo>
                  <a:pt x="157163" y="128588"/>
                </a:lnTo>
                <a:cubicBezTo>
                  <a:pt x="157163" y="112752"/>
                  <a:pt x="151209" y="98286"/>
                  <a:pt x="141416" y="87332"/>
                </a:cubicBezTo>
                <a:cubicBezTo>
                  <a:pt x="144899" y="86291"/>
                  <a:pt x="148590" y="85725"/>
                  <a:pt x="152400" y="85725"/>
                </a:cubicBezTo>
                <a:cubicBezTo>
                  <a:pt x="173444" y="85725"/>
                  <a:pt x="190500" y="102781"/>
                  <a:pt x="190500" y="123825"/>
                </a:cubicBezTo>
                <a:lnTo>
                  <a:pt x="190500" y="133350"/>
                </a:lnTo>
                <a:cubicBezTo>
                  <a:pt x="190500" y="138619"/>
                  <a:pt x="186244" y="142875"/>
                  <a:pt x="180975" y="142875"/>
                </a:cubicBezTo>
                <a:lnTo>
                  <a:pt x="155168" y="142875"/>
                </a:lnTo>
                <a:close/>
                <a:moveTo>
                  <a:pt x="140494" y="47625"/>
                </a:moveTo>
                <a:cubicBezTo>
                  <a:pt x="140494" y="35797"/>
                  <a:pt x="150097" y="26194"/>
                  <a:pt x="161925" y="26194"/>
                </a:cubicBezTo>
                <a:cubicBezTo>
                  <a:pt x="173753" y="26194"/>
                  <a:pt x="183356" y="35797"/>
                  <a:pt x="183356" y="47625"/>
                </a:cubicBezTo>
                <a:cubicBezTo>
                  <a:pt x="183356" y="59453"/>
                  <a:pt x="173753" y="69056"/>
                  <a:pt x="161925" y="69056"/>
                </a:cubicBezTo>
                <a:cubicBezTo>
                  <a:pt x="150097" y="69056"/>
                  <a:pt x="140494" y="59453"/>
                  <a:pt x="140494" y="47625"/>
                </a:cubicBezTo>
                <a:close/>
                <a:moveTo>
                  <a:pt x="47625" y="128588"/>
                </a:moveTo>
                <a:cubicBezTo>
                  <a:pt x="47625" y="102275"/>
                  <a:pt x="68937" y="80962"/>
                  <a:pt x="95250" y="80962"/>
                </a:cubicBezTo>
                <a:cubicBezTo>
                  <a:pt x="121563" y="80962"/>
                  <a:pt x="142875" y="102275"/>
                  <a:pt x="142875" y="128588"/>
                </a:cubicBezTo>
                <a:lnTo>
                  <a:pt x="142875" y="133350"/>
                </a:lnTo>
                <a:cubicBezTo>
                  <a:pt x="142875" y="138619"/>
                  <a:pt x="138619" y="142875"/>
                  <a:pt x="133350" y="142875"/>
                </a:cubicBezTo>
                <a:lnTo>
                  <a:pt x="57150" y="142875"/>
                </a:lnTo>
                <a:cubicBezTo>
                  <a:pt x="51881" y="142875"/>
                  <a:pt x="47625" y="138619"/>
                  <a:pt x="47625" y="133350"/>
                </a:cubicBezTo>
                <a:lnTo>
                  <a:pt x="47625" y="128588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4" name="Text 12"/>
          <p:cNvSpPr/>
          <p:nvPr/>
        </p:nvSpPr>
        <p:spPr>
          <a:xfrm>
            <a:off x="1114165" y="3578014"/>
            <a:ext cx="2686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Democratisering van Vaardigheden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809439" y="3920877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helpt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minder ervaren werknemers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prestaties te verbeteren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51123" y="4471913"/>
            <a:ext cx="5288756" cy="888206"/>
          </a:xfrm>
          <a:custGeom>
            <a:avLst/>
            <a:gdLst/>
            <a:ahLst/>
            <a:cxnLst/>
            <a:rect l="l" t="t" r="r" b="b"/>
            <a:pathLst>
              <a:path w="5288756" h="888206">
                <a:moveTo>
                  <a:pt x="76199" y="0"/>
                </a:moveTo>
                <a:lnTo>
                  <a:pt x="5212557" y="0"/>
                </a:lnTo>
                <a:cubicBezTo>
                  <a:pt x="5254641" y="0"/>
                  <a:pt x="5288756" y="34116"/>
                  <a:pt x="5288756" y="76199"/>
                </a:cubicBezTo>
                <a:lnTo>
                  <a:pt x="5288756" y="812007"/>
                </a:lnTo>
                <a:cubicBezTo>
                  <a:pt x="5288756" y="854091"/>
                  <a:pt x="5254641" y="888206"/>
                  <a:pt x="5212557" y="888206"/>
                </a:cubicBezTo>
                <a:lnTo>
                  <a:pt x="76199" y="888206"/>
                </a:lnTo>
                <a:cubicBezTo>
                  <a:pt x="34144" y="888206"/>
                  <a:pt x="0" y="854063"/>
                  <a:pt x="0" y="812007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847539" y="4687342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87184" y="114300"/>
                </a:moveTo>
                <a:cubicBezTo>
                  <a:pt x="89356" y="107662"/>
                  <a:pt x="93702" y="101650"/>
                  <a:pt x="98614" y="96470"/>
                </a:cubicBezTo>
                <a:cubicBezTo>
                  <a:pt x="108347" y="86231"/>
                  <a:pt x="114300" y="72390"/>
                  <a:pt x="114300" y="57150"/>
                </a:cubicBezTo>
                <a:cubicBezTo>
                  <a:pt x="114300" y="25598"/>
                  <a:pt x="88702" y="0"/>
                  <a:pt x="57150" y="0"/>
                </a:cubicBezTo>
                <a:cubicBezTo>
                  <a:pt x="25598" y="0"/>
                  <a:pt x="0" y="25598"/>
                  <a:pt x="0" y="57150"/>
                </a:cubicBezTo>
                <a:cubicBezTo>
                  <a:pt x="0" y="72390"/>
                  <a:pt x="5953" y="86231"/>
                  <a:pt x="15686" y="96470"/>
                </a:cubicBezTo>
                <a:cubicBezTo>
                  <a:pt x="20598" y="101650"/>
                  <a:pt x="24973" y="107662"/>
                  <a:pt x="27116" y="114300"/>
                </a:cubicBezTo>
                <a:lnTo>
                  <a:pt x="87154" y="114300"/>
                </a:lnTo>
                <a:close/>
                <a:moveTo>
                  <a:pt x="85725" y="128588"/>
                </a:moveTo>
                <a:lnTo>
                  <a:pt x="28575" y="128588"/>
                </a:lnTo>
                <a:lnTo>
                  <a:pt x="28575" y="133350"/>
                </a:lnTo>
                <a:cubicBezTo>
                  <a:pt x="28575" y="146506"/>
                  <a:pt x="39231" y="157163"/>
                  <a:pt x="52388" y="157163"/>
                </a:cubicBezTo>
                <a:lnTo>
                  <a:pt x="61912" y="157163"/>
                </a:lnTo>
                <a:cubicBezTo>
                  <a:pt x="75069" y="157163"/>
                  <a:pt x="85725" y="146506"/>
                  <a:pt x="85725" y="133350"/>
                </a:cubicBezTo>
                <a:lnTo>
                  <a:pt x="85725" y="128588"/>
                </a:lnTo>
                <a:close/>
                <a:moveTo>
                  <a:pt x="54769" y="33338"/>
                </a:moveTo>
                <a:cubicBezTo>
                  <a:pt x="42922" y="33338"/>
                  <a:pt x="33338" y="42922"/>
                  <a:pt x="33338" y="54769"/>
                </a:cubicBezTo>
                <a:cubicBezTo>
                  <a:pt x="33338" y="58728"/>
                  <a:pt x="30153" y="61912"/>
                  <a:pt x="26194" y="61912"/>
                </a:cubicBezTo>
                <a:cubicBezTo>
                  <a:pt x="22235" y="61912"/>
                  <a:pt x="19050" y="58728"/>
                  <a:pt x="19050" y="54769"/>
                </a:cubicBezTo>
                <a:cubicBezTo>
                  <a:pt x="19050" y="35034"/>
                  <a:pt x="35034" y="19050"/>
                  <a:pt x="54769" y="19050"/>
                </a:cubicBezTo>
                <a:cubicBezTo>
                  <a:pt x="58728" y="19050"/>
                  <a:pt x="61912" y="22235"/>
                  <a:pt x="61912" y="26194"/>
                </a:cubicBezTo>
                <a:cubicBezTo>
                  <a:pt x="61912" y="30153"/>
                  <a:pt x="58728" y="33338"/>
                  <a:pt x="54769" y="33338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8" name="Text 16"/>
          <p:cNvSpPr/>
          <p:nvPr/>
        </p:nvSpPr>
        <p:spPr>
          <a:xfrm>
            <a:off x="1114165" y="4630229"/>
            <a:ext cx="16764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Innovatie-Acceleratie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09439" y="4973092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versnelt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onderzoek en ontwikkeling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in alle sectoren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651123" y="5524128"/>
            <a:ext cx="5288756" cy="888206"/>
          </a:xfrm>
          <a:custGeom>
            <a:avLst/>
            <a:gdLst/>
            <a:ahLst/>
            <a:cxnLst/>
            <a:rect l="l" t="t" r="r" b="b"/>
            <a:pathLst>
              <a:path w="5288756" h="888206">
                <a:moveTo>
                  <a:pt x="76199" y="0"/>
                </a:moveTo>
                <a:lnTo>
                  <a:pt x="5212557" y="0"/>
                </a:lnTo>
                <a:cubicBezTo>
                  <a:pt x="5254641" y="0"/>
                  <a:pt x="5288756" y="34116"/>
                  <a:pt x="5288756" y="76199"/>
                </a:cubicBezTo>
                <a:lnTo>
                  <a:pt x="5288756" y="812007"/>
                </a:lnTo>
                <a:cubicBezTo>
                  <a:pt x="5288756" y="854091"/>
                  <a:pt x="5254641" y="888206"/>
                  <a:pt x="5212557" y="888206"/>
                </a:cubicBezTo>
                <a:lnTo>
                  <a:pt x="76199" y="888206"/>
                </a:lnTo>
                <a:cubicBezTo>
                  <a:pt x="34144" y="888206"/>
                  <a:pt x="0" y="854063"/>
                  <a:pt x="0" y="812007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21" name="Shape 19"/>
          <p:cNvSpPr/>
          <p:nvPr/>
        </p:nvSpPr>
        <p:spPr>
          <a:xfrm>
            <a:off x="809439" y="5739557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78581" y="14288"/>
                </a:moveTo>
                <a:lnTo>
                  <a:pt x="111919" y="14288"/>
                </a:lnTo>
                <a:cubicBezTo>
                  <a:pt x="113228" y="14288"/>
                  <a:pt x="114300" y="15359"/>
                  <a:pt x="114300" y="16669"/>
                </a:cubicBezTo>
                <a:lnTo>
                  <a:pt x="114300" y="28575"/>
                </a:lnTo>
                <a:lnTo>
                  <a:pt x="76200" y="28575"/>
                </a:lnTo>
                <a:lnTo>
                  <a:pt x="76200" y="16669"/>
                </a:lnTo>
                <a:cubicBezTo>
                  <a:pt x="76200" y="15359"/>
                  <a:pt x="77272" y="14288"/>
                  <a:pt x="78581" y="14288"/>
                </a:cubicBezTo>
                <a:close/>
                <a:moveTo>
                  <a:pt x="61912" y="16669"/>
                </a:moveTo>
                <a:lnTo>
                  <a:pt x="61912" y="28575"/>
                </a:lnTo>
                <a:lnTo>
                  <a:pt x="38100" y="28575"/>
                </a:lnTo>
                <a:cubicBezTo>
                  <a:pt x="27593" y="28575"/>
                  <a:pt x="19050" y="37118"/>
                  <a:pt x="19050" y="47625"/>
                </a:cubicBezTo>
                <a:lnTo>
                  <a:pt x="19050" y="76200"/>
                </a:lnTo>
                <a:lnTo>
                  <a:pt x="109835" y="76200"/>
                </a:lnTo>
                <a:cubicBezTo>
                  <a:pt x="119896" y="67300"/>
                  <a:pt x="133142" y="61912"/>
                  <a:pt x="147638" y="61912"/>
                </a:cubicBezTo>
                <a:cubicBezTo>
                  <a:pt x="156150" y="61912"/>
                  <a:pt x="164187" y="63758"/>
                  <a:pt x="171450" y="67092"/>
                </a:cubicBezTo>
                <a:lnTo>
                  <a:pt x="171450" y="47625"/>
                </a:lnTo>
                <a:cubicBezTo>
                  <a:pt x="171450" y="37118"/>
                  <a:pt x="162907" y="28575"/>
                  <a:pt x="152400" y="28575"/>
                </a:cubicBezTo>
                <a:lnTo>
                  <a:pt x="128588" y="28575"/>
                </a:lnTo>
                <a:lnTo>
                  <a:pt x="128588" y="16669"/>
                </a:lnTo>
                <a:cubicBezTo>
                  <a:pt x="128588" y="7471"/>
                  <a:pt x="121116" y="0"/>
                  <a:pt x="111919" y="0"/>
                </a:cubicBezTo>
                <a:lnTo>
                  <a:pt x="78581" y="0"/>
                </a:lnTo>
                <a:cubicBezTo>
                  <a:pt x="69384" y="0"/>
                  <a:pt x="61912" y="7471"/>
                  <a:pt x="61912" y="16669"/>
                </a:cubicBezTo>
                <a:close/>
                <a:moveTo>
                  <a:pt x="85725" y="104775"/>
                </a:moveTo>
                <a:cubicBezTo>
                  <a:pt x="80456" y="104775"/>
                  <a:pt x="76200" y="100519"/>
                  <a:pt x="76200" y="95250"/>
                </a:cubicBezTo>
                <a:lnTo>
                  <a:pt x="76200" y="90488"/>
                </a:lnTo>
                <a:lnTo>
                  <a:pt x="19050" y="90488"/>
                </a:lnTo>
                <a:lnTo>
                  <a:pt x="19050" y="123825"/>
                </a:lnTo>
                <a:cubicBezTo>
                  <a:pt x="19050" y="134332"/>
                  <a:pt x="27593" y="142875"/>
                  <a:pt x="38100" y="142875"/>
                </a:cubicBezTo>
                <a:lnTo>
                  <a:pt x="95667" y="142875"/>
                </a:lnTo>
                <a:cubicBezTo>
                  <a:pt x="92333" y="135612"/>
                  <a:pt x="90488" y="127575"/>
                  <a:pt x="90488" y="119062"/>
                </a:cubicBezTo>
                <a:cubicBezTo>
                  <a:pt x="90488" y="114121"/>
                  <a:pt x="91113" y="109329"/>
                  <a:pt x="92273" y="104775"/>
                </a:cubicBezTo>
                <a:lnTo>
                  <a:pt x="85725" y="104775"/>
                </a:lnTo>
                <a:close/>
                <a:moveTo>
                  <a:pt x="190500" y="119062"/>
                </a:moveTo>
                <a:cubicBezTo>
                  <a:pt x="190500" y="95406"/>
                  <a:pt x="171294" y="76200"/>
                  <a:pt x="147638" y="76200"/>
                </a:cubicBezTo>
                <a:cubicBezTo>
                  <a:pt x="123981" y="76200"/>
                  <a:pt x="104775" y="95406"/>
                  <a:pt x="104775" y="119062"/>
                </a:cubicBezTo>
                <a:cubicBezTo>
                  <a:pt x="104775" y="142719"/>
                  <a:pt x="123981" y="161925"/>
                  <a:pt x="147638" y="161925"/>
                </a:cubicBezTo>
                <a:cubicBezTo>
                  <a:pt x="171294" y="161925"/>
                  <a:pt x="190500" y="142719"/>
                  <a:pt x="190500" y="119062"/>
                </a:cubicBezTo>
                <a:close/>
                <a:moveTo>
                  <a:pt x="147638" y="95250"/>
                </a:moveTo>
                <a:cubicBezTo>
                  <a:pt x="150257" y="95250"/>
                  <a:pt x="152400" y="97393"/>
                  <a:pt x="152400" y="100013"/>
                </a:cubicBezTo>
                <a:lnTo>
                  <a:pt x="152400" y="114300"/>
                </a:lnTo>
                <a:lnTo>
                  <a:pt x="161925" y="114300"/>
                </a:lnTo>
                <a:cubicBezTo>
                  <a:pt x="164544" y="114300"/>
                  <a:pt x="166688" y="116443"/>
                  <a:pt x="166688" y="119062"/>
                </a:cubicBezTo>
                <a:cubicBezTo>
                  <a:pt x="166688" y="121682"/>
                  <a:pt x="164544" y="123825"/>
                  <a:pt x="161925" y="123825"/>
                </a:cubicBezTo>
                <a:lnTo>
                  <a:pt x="147638" y="123825"/>
                </a:lnTo>
                <a:cubicBezTo>
                  <a:pt x="145018" y="123825"/>
                  <a:pt x="142875" y="121682"/>
                  <a:pt x="142875" y="119062"/>
                </a:cubicBezTo>
                <a:lnTo>
                  <a:pt x="142875" y="100013"/>
                </a:lnTo>
                <a:cubicBezTo>
                  <a:pt x="142875" y="97393"/>
                  <a:pt x="145018" y="95250"/>
                  <a:pt x="147638" y="95250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2" name="Text 20"/>
          <p:cNvSpPr/>
          <p:nvPr/>
        </p:nvSpPr>
        <p:spPr>
          <a:xfrm>
            <a:off x="1114165" y="5682444"/>
            <a:ext cx="19431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Nieuwe Bedrijfsmodellen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809439" y="6025307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Ondernemers creëren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volledig nieuwe diensten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en markten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6266222" y="1371265"/>
            <a:ext cx="35719" cy="5276850"/>
          </a:xfrm>
          <a:custGeom>
            <a:avLst/>
            <a:gdLst/>
            <a:ahLst/>
            <a:cxnLst/>
            <a:rect l="l" t="t" r="r" b="b"/>
            <a:pathLst>
              <a:path w="35719" h="5276850">
                <a:moveTo>
                  <a:pt x="0" y="0"/>
                </a:moveTo>
                <a:lnTo>
                  <a:pt x="35719" y="0"/>
                </a:lnTo>
                <a:lnTo>
                  <a:pt x="35719" y="5276850"/>
                </a:lnTo>
                <a:lnTo>
                  <a:pt x="0" y="5276850"/>
                </a:lnTo>
                <a:lnTo>
                  <a:pt x="0" y="0"/>
                </a:ln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25" name="Shape 23"/>
          <p:cNvSpPr/>
          <p:nvPr/>
        </p:nvSpPr>
        <p:spPr>
          <a:xfrm>
            <a:off x="6512533" y="1599716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66700" y="0"/>
                </a:lnTo>
                <a:cubicBezTo>
                  <a:pt x="413896" y="0"/>
                  <a:pt x="533400" y="119504"/>
                  <a:pt x="533400" y="266700"/>
                </a:cubicBezTo>
                <a:lnTo>
                  <a:pt x="533400" y="266700"/>
                </a:lnTo>
                <a:cubicBezTo>
                  <a:pt x="533400" y="413896"/>
                  <a:pt x="413896" y="533400"/>
                  <a:pt x="266700" y="533400"/>
                </a:cubicBezTo>
                <a:lnTo>
                  <a:pt x="266700" y="533400"/>
                </a:lnTo>
                <a:cubicBezTo>
                  <a:pt x="119504" y="533400"/>
                  <a:pt x="0" y="413896"/>
                  <a:pt x="0" y="266700"/>
                </a:cubicBezTo>
                <a:lnTo>
                  <a:pt x="0" y="266700"/>
                </a:lnTo>
                <a:cubicBezTo>
                  <a:pt x="0" y="119504"/>
                  <a:pt x="119504" y="0"/>
                  <a:pt x="266700" y="0"/>
                </a:cubicBezTo>
                <a:close/>
              </a:path>
            </a:pathLst>
          </a:custGeom>
          <a:solidFill>
            <a:srgbClr val="6D6D6D">
              <a:alpha val="20000"/>
            </a:srgbClr>
          </a:solidFill>
          <a:ln/>
        </p:spPr>
      </p:sp>
      <p:sp>
        <p:nvSpPr>
          <p:cNvPr id="26" name="Shape 24"/>
          <p:cNvSpPr/>
          <p:nvPr/>
        </p:nvSpPr>
        <p:spPr>
          <a:xfrm>
            <a:off x="6664821" y="1752079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cubicBezTo>
                  <a:pt x="120863" y="0"/>
                  <a:pt x="126891" y="3617"/>
                  <a:pt x="130016" y="9376"/>
                </a:cubicBezTo>
                <a:lnTo>
                  <a:pt x="226457" y="187970"/>
                </a:lnTo>
                <a:cubicBezTo>
                  <a:pt x="229448" y="193506"/>
                  <a:pt x="229314" y="200204"/>
                  <a:pt x="226100" y="205606"/>
                </a:cubicBezTo>
                <a:cubicBezTo>
                  <a:pt x="222885" y="211009"/>
                  <a:pt x="217036" y="214313"/>
                  <a:pt x="210741" y="214313"/>
                </a:cubicBezTo>
                <a:lnTo>
                  <a:pt x="17859" y="214313"/>
                </a:lnTo>
                <a:cubicBezTo>
                  <a:pt x="11564" y="214313"/>
                  <a:pt x="5760" y="211009"/>
                  <a:pt x="2500" y="205606"/>
                </a:cubicBezTo>
                <a:cubicBezTo>
                  <a:pt x="-759" y="200204"/>
                  <a:pt x="-848" y="193506"/>
                  <a:pt x="2143" y="187970"/>
                </a:cubicBezTo>
                <a:lnTo>
                  <a:pt x="98584" y="9376"/>
                </a:lnTo>
                <a:cubicBezTo>
                  <a:pt x="101709" y="3617"/>
                  <a:pt x="107737" y="0"/>
                  <a:pt x="114300" y="0"/>
                </a:cubicBezTo>
                <a:close/>
                <a:moveTo>
                  <a:pt x="114300" y="75009"/>
                </a:moveTo>
                <a:cubicBezTo>
                  <a:pt x="108362" y="75009"/>
                  <a:pt x="103584" y="79787"/>
                  <a:pt x="103584" y="85725"/>
                </a:cubicBezTo>
                <a:lnTo>
                  <a:pt x="103584" y="135731"/>
                </a:lnTo>
                <a:cubicBezTo>
                  <a:pt x="103584" y="141669"/>
                  <a:pt x="108362" y="146447"/>
                  <a:pt x="114300" y="146447"/>
                </a:cubicBezTo>
                <a:cubicBezTo>
                  <a:pt x="120238" y="146447"/>
                  <a:pt x="125016" y="141669"/>
                  <a:pt x="125016" y="135731"/>
                </a:cubicBezTo>
                <a:lnTo>
                  <a:pt x="125016" y="85725"/>
                </a:lnTo>
                <a:cubicBezTo>
                  <a:pt x="125016" y="79787"/>
                  <a:pt x="120238" y="75009"/>
                  <a:pt x="114300" y="75009"/>
                </a:cubicBezTo>
                <a:close/>
                <a:moveTo>
                  <a:pt x="126221" y="171450"/>
                </a:moveTo>
                <a:cubicBezTo>
                  <a:pt x="126492" y="167025"/>
                  <a:pt x="124286" y="162815"/>
                  <a:pt x="120492" y="160521"/>
                </a:cubicBezTo>
                <a:cubicBezTo>
                  <a:pt x="116699" y="158226"/>
                  <a:pt x="111946" y="158226"/>
                  <a:pt x="108152" y="160521"/>
                </a:cubicBezTo>
                <a:cubicBezTo>
                  <a:pt x="104359" y="162815"/>
                  <a:pt x="102152" y="167025"/>
                  <a:pt x="102424" y="171450"/>
                </a:cubicBezTo>
                <a:cubicBezTo>
                  <a:pt x="102152" y="175875"/>
                  <a:pt x="104359" y="180085"/>
                  <a:pt x="108152" y="182379"/>
                </a:cubicBezTo>
                <a:cubicBezTo>
                  <a:pt x="111946" y="184674"/>
                  <a:pt x="116699" y="184674"/>
                  <a:pt x="120492" y="182379"/>
                </a:cubicBezTo>
                <a:cubicBezTo>
                  <a:pt x="124286" y="180085"/>
                  <a:pt x="126492" y="175875"/>
                  <a:pt x="126221" y="171450"/>
                </a:cubicBez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27" name="Text 25"/>
          <p:cNvSpPr/>
          <p:nvPr/>
        </p:nvSpPr>
        <p:spPr>
          <a:xfrm>
            <a:off x="7198258" y="1694966"/>
            <a:ext cx="11049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Risico's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6518486" y="2367483"/>
            <a:ext cx="5288756" cy="888206"/>
          </a:xfrm>
          <a:custGeom>
            <a:avLst/>
            <a:gdLst/>
            <a:ahLst/>
            <a:cxnLst/>
            <a:rect l="l" t="t" r="r" b="b"/>
            <a:pathLst>
              <a:path w="5288756" h="888206">
                <a:moveTo>
                  <a:pt x="76199" y="0"/>
                </a:moveTo>
                <a:lnTo>
                  <a:pt x="5212557" y="0"/>
                </a:lnTo>
                <a:cubicBezTo>
                  <a:pt x="5254641" y="0"/>
                  <a:pt x="5288756" y="34116"/>
                  <a:pt x="5288756" y="76199"/>
                </a:cubicBezTo>
                <a:lnTo>
                  <a:pt x="5288756" y="812007"/>
                </a:lnTo>
                <a:cubicBezTo>
                  <a:pt x="5288756" y="854091"/>
                  <a:pt x="5254641" y="888206"/>
                  <a:pt x="5212557" y="888206"/>
                </a:cubicBezTo>
                <a:lnTo>
                  <a:pt x="76199" y="888206"/>
                </a:lnTo>
                <a:cubicBezTo>
                  <a:pt x="34144" y="888206"/>
                  <a:pt x="0" y="854063"/>
                  <a:pt x="0" y="812007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D6D6D">
                <a:alpha val="20000"/>
              </a:srgbClr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6676802" y="2582912"/>
            <a:ext cx="190500" cy="152400"/>
          </a:xfrm>
          <a:custGeom>
            <a:avLst/>
            <a:gdLst/>
            <a:ahLst/>
            <a:cxnLst/>
            <a:rect l="l" t="t" r="r" b="b"/>
            <a:pathLst>
              <a:path w="190500" h="152400">
                <a:moveTo>
                  <a:pt x="154722" y="18574"/>
                </a:moveTo>
                <a:cubicBezTo>
                  <a:pt x="159722" y="16907"/>
                  <a:pt x="162401" y="11519"/>
                  <a:pt x="160734" y="6519"/>
                </a:cubicBezTo>
                <a:cubicBezTo>
                  <a:pt x="159068" y="1518"/>
                  <a:pt x="153680" y="-1161"/>
                  <a:pt x="148709" y="476"/>
                </a:cubicBezTo>
                <a:lnTo>
                  <a:pt x="115074" y="11698"/>
                </a:lnTo>
                <a:cubicBezTo>
                  <a:pt x="110936" y="4703"/>
                  <a:pt x="103287" y="0"/>
                  <a:pt x="94565" y="0"/>
                </a:cubicBezTo>
                <a:cubicBezTo>
                  <a:pt x="81409" y="0"/>
                  <a:pt x="70753" y="10656"/>
                  <a:pt x="70753" y="23813"/>
                </a:cubicBezTo>
                <a:cubicBezTo>
                  <a:pt x="70753" y="24705"/>
                  <a:pt x="70812" y="25569"/>
                  <a:pt x="70902" y="26432"/>
                </a:cubicBezTo>
                <a:lnTo>
                  <a:pt x="34409" y="38576"/>
                </a:lnTo>
                <a:cubicBezTo>
                  <a:pt x="29408" y="40243"/>
                  <a:pt x="26730" y="45631"/>
                  <a:pt x="28396" y="50631"/>
                </a:cubicBezTo>
                <a:cubicBezTo>
                  <a:pt x="30063" y="55632"/>
                  <a:pt x="35451" y="58311"/>
                  <a:pt x="40451" y="56644"/>
                </a:cubicBezTo>
                <a:lnTo>
                  <a:pt x="80784" y="43190"/>
                </a:lnTo>
                <a:cubicBezTo>
                  <a:pt x="82123" y="44142"/>
                  <a:pt x="83552" y="44946"/>
                  <a:pt x="85070" y="45631"/>
                </a:cubicBezTo>
                <a:lnTo>
                  <a:pt x="85070" y="142875"/>
                </a:lnTo>
                <a:cubicBezTo>
                  <a:pt x="85070" y="148144"/>
                  <a:pt x="89327" y="152400"/>
                  <a:pt x="94595" y="152400"/>
                </a:cubicBezTo>
                <a:lnTo>
                  <a:pt x="151745" y="152400"/>
                </a:lnTo>
                <a:cubicBezTo>
                  <a:pt x="157014" y="152400"/>
                  <a:pt x="161270" y="148144"/>
                  <a:pt x="161270" y="142875"/>
                </a:cubicBezTo>
                <a:cubicBezTo>
                  <a:pt x="161270" y="137606"/>
                  <a:pt x="157014" y="133350"/>
                  <a:pt x="151745" y="133350"/>
                </a:cubicBezTo>
                <a:lnTo>
                  <a:pt x="104120" y="133350"/>
                </a:lnTo>
                <a:lnTo>
                  <a:pt x="104120" y="45631"/>
                </a:lnTo>
                <a:cubicBezTo>
                  <a:pt x="110371" y="42892"/>
                  <a:pt x="115193" y="37594"/>
                  <a:pt x="117277" y="31046"/>
                </a:cubicBezTo>
                <a:lnTo>
                  <a:pt x="154751" y="18544"/>
                </a:lnTo>
                <a:close/>
                <a:moveTo>
                  <a:pt x="130165" y="85725"/>
                </a:moveTo>
                <a:lnTo>
                  <a:pt x="151715" y="48756"/>
                </a:lnTo>
                <a:lnTo>
                  <a:pt x="173266" y="85725"/>
                </a:lnTo>
                <a:lnTo>
                  <a:pt x="130135" y="85725"/>
                </a:lnTo>
                <a:close/>
                <a:moveTo>
                  <a:pt x="151715" y="114300"/>
                </a:moveTo>
                <a:cubicBezTo>
                  <a:pt x="170438" y="114300"/>
                  <a:pt x="186005" y="104180"/>
                  <a:pt x="189220" y="90815"/>
                </a:cubicBezTo>
                <a:cubicBezTo>
                  <a:pt x="189994" y="87541"/>
                  <a:pt x="188922" y="84177"/>
                  <a:pt x="187226" y="81260"/>
                </a:cubicBezTo>
                <a:lnTo>
                  <a:pt x="158889" y="32683"/>
                </a:lnTo>
                <a:cubicBezTo>
                  <a:pt x="157401" y="30123"/>
                  <a:pt x="154662" y="28575"/>
                  <a:pt x="151715" y="28575"/>
                </a:cubicBezTo>
                <a:cubicBezTo>
                  <a:pt x="148769" y="28575"/>
                  <a:pt x="146030" y="30153"/>
                  <a:pt x="144542" y="32683"/>
                </a:cubicBezTo>
                <a:lnTo>
                  <a:pt x="116205" y="81290"/>
                </a:lnTo>
                <a:cubicBezTo>
                  <a:pt x="114508" y="84207"/>
                  <a:pt x="113437" y="87570"/>
                  <a:pt x="114211" y="90845"/>
                </a:cubicBezTo>
                <a:cubicBezTo>
                  <a:pt x="117425" y="104180"/>
                  <a:pt x="132993" y="114330"/>
                  <a:pt x="151715" y="114330"/>
                </a:cubicBezTo>
                <a:close/>
                <a:moveTo>
                  <a:pt x="37743" y="86856"/>
                </a:moveTo>
                <a:lnTo>
                  <a:pt x="59293" y="123825"/>
                </a:lnTo>
                <a:lnTo>
                  <a:pt x="16163" y="123825"/>
                </a:lnTo>
                <a:lnTo>
                  <a:pt x="37713" y="86856"/>
                </a:lnTo>
                <a:close/>
                <a:moveTo>
                  <a:pt x="268" y="128915"/>
                </a:moveTo>
                <a:cubicBezTo>
                  <a:pt x="3483" y="142280"/>
                  <a:pt x="19050" y="152400"/>
                  <a:pt x="37743" y="152400"/>
                </a:cubicBezTo>
                <a:cubicBezTo>
                  <a:pt x="56436" y="152400"/>
                  <a:pt x="72033" y="142280"/>
                  <a:pt x="75248" y="128915"/>
                </a:cubicBezTo>
                <a:cubicBezTo>
                  <a:pt x="76021" y="125641"/>
                  <a:pt x="74950" y="122277"/>
                  <a:pt x="73253" y="119360"/>
                </a:cubicBezTo>
                <a:lnTo>
                  <a:pt x="44916" y="70783"/>
                </a:lnTo>
                <a:cubicBezTo>
                  <a:pt x="43428" y="68223"/>
                  <a:pt x="40690" y="66675"/>
                  <a:pt x="37743" y="66675"/>
                </a:cubicBezTo>
                <a:cubicBezTo>
                  <a:pt x="34796" y="66675"/>
                  <a:pt x="32058" y="68253"/>
                  <a:pt x="30569" y="70783"/>
                </a:cubicBezTo>
                <a:lnTo>
                  <a:pt x="2262" y="119390"/>
                </a:lnTo>
                <a:cubicBezTo>
                  <a:pt x="566" y="122307"/>
                  <a:pt x="-506" y="125670"/>
                  <a:pt x="268" y="128945"/>
                </a:cubicBez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30" name="Text 28"/>
          <p:cNvSpPr/>
          <p:nvPr/>
        </p:nvSpPr>
        <p:spPr>
          <a:xfrm>
            <a:off x="6981527" y="2525799"/>
            <a:ext cx="20193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Toenemende Ongelijkheid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6676802" y="2868662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Kloof tussen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AI-gebruikers en niet-gebruikers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wordt groter</a:t>
            </a:r>
            <a:endParaRPr lang="en-US" sz="1600" dirty="0"/>
          </a:p>
        </p:txBody>
      </p:sp>
      <p:sp>
        <p:nvSpPr>
          <p:cNvPr id="32" name="Shape 30"/>
          <p:cNvSpPr/>
          <p:nvPr/>
        </p:nvSpPr>
        <p:spPr>
          <a:xfrm>
            <a:off x="6518486" y="3419698"/>
            <a:ext cx="5288756" cy="888206"/>
          </a:xfrm>
          <a:custGeom>
            <a:avLst/>
            <a:gdLst/>
            <a:ahLst/>
            <a:cxnLst/>
            <a:rect l="l" t="t" r="r" b="b"/>
            <a:pathLst>
              <a:path w="5288756" h="888206">
                <a:moveTo>
                  <a:pt x="76199" y="0"/>
                </a:moveTo>
                <a:lnTo>
                  <a:pt x="5212557" y="0"/>
                </a:lnTo>
                <a:cubicBezTo>
                  <a:pt x="5254641" y="0"/>
                  <a:pt x="5288756" y="34116"/>
                  <a:pt x="5288756" y="76199"/>
                </a:cubicBezTo>
                <a:lnTo>
                  <a:pt x="5288756" y="812007"/>
                </a:lnTo>
                <a:cubicBezTo>
                  <a:pt x="5288756" y="854091"/>
                  <a:pt x="5254641" y="888206"/>
                  <a:pt x="5212557" y="888206"/>
                </a:cubicBezTo>
                <a:lnTo>
                  <a:pt x="76199" y="888206"/>
                </a:lnTo>
                <a:cubicBezTo>
                  <a:pt x="34144" y="888206"/>
                  <a:pt x="0" y="854063"/>
                  <a:pt x="0" y="812007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D6D6D">
                <a:alpha val="20000"/>
              </a:srgbClr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6714902" y="3635127"/>
            <a:ext cx="114300" cy="152400"/>
          </a:xfrm>
          <a:custGeom>
            <a:avLst/>
            <a:gdLst/>
            <a:ahLst/>
            <a:cxnLst/>
            <a:rect l="l" t="t" r="r" b="b"/>
            <a:pathLst>
              <a:path w="114300" h="152400">
                <a:moveTo>
                  <a:pt x="19050" y="0"/>
                </a:moveTo>
                <a:cubicBezTo>
                  <a:pt x="8543" y="0"/>
                  <a:pt x="0" y="8543"/>
                  <a:pt x="0" y="19050"/>
                </a:cubicBezTo>
                <a:lnTo>
                  <a:pt x="0" y="133350"/>
                </a:lnTo>
                <a:cubicBezTo>
                  <a:pt x="0" y="143857"/>
                  <a:pt x="8543" y="152400"/>
                  <a:pt x="19050" y="152400"/>
                </a:cubicBezTo>
                <a:lnTo>
                  <a:pt x="95250" y="152400"/>
                </a:lnTo>
                <a:cubicBezTo>
                  <a:pt x="105757" y="152400"/>
                  <a:pt x="114300" y="143857"/>
                  <a:pt x="114300" y="133350"/>
                </a:cubicBezTo>
                <a:lnTo>
                  <a:pt x="114300" y="19050"/>
                </a:lnTo>
                <a:cubicBezTo>
                  <a:pt x="114300" y="8543"/>
                  <a:pt x="105757" y="0"/>
                  <a:pt x="95250" y="0"/>
                </a:cubicBezTo>
                <a:lnTo>
                  <a:pt x="19050" y="0"/>
                </a:lnTo>
                <a:close/>
                <a:moveTo>
                  <a:pt x="52388" y="104775"/>
                </a:moveTo>
                <a:lnTo>
                  <a:pt x="61912" y="104775"/>
                </a:lnTo>
                <a:cubicBezTo>
                  <a:pt x="67181" y="104775"/>
                  <a:pt x="71438" y="109031"/>
                  <a:pt x="71438" y="114300"/>
                </a:cubicBezTo>
                <a:lnTo>
                  <a:pt x="71438" y="138113"/>
                </a:lnTo>
                <a:lnTo>
                  <a:pt x="42863" y="138113"/>
                </a:lnTo>
                <a:lnTo>
                  <a:pt x="42863" y="114300"/>
                </a:lnTo>
                <a:cubicBezTo>
                  <a:pt x="42863" y="109031"/>
                  <a:pt x="47119" y="104775"/>
                  <a:pt x="52388" y="104775"/>
                </a:cubicBezTo>
                <a:close/>
                <a:moveTo>
                  <a:pt x="28575" y="33338"/>
                </a:moveTo>
                <a:cubicBezTo>
                  <a:pt x="28575" y="30718"/>
                  <a:pt x="30718" y="28575"/>
                  <a:pt x="33338" y="28575"/>
                </a:cubicBezTo>
                <a:lnTo>
                  <a:pt x="42863" y="28575"/>
                </a:lnTo>
                <a:cubicBezTo>
                  <a:pt x="45482" y="28575"/>
                  <a:pt x="47625" y="30718"/>
                  <a:pt x="47625" y="33338"/>
                </a:cubicBezTo>
                <a:lnTo>
                  <a:pt x="47625" y="42863"/>
                </a:lnTo>
                <a:cubicBezTo>
                  <a:pt x="47625" y="45482"/>
                  <a:pt x="45482" y="47625"/>
                  <a:pt x="42863" y="47625"/>
                </a:cubicBezTo>
                <a:lnTo>
                  <a:pt x="33338" y="47625"/>
                </a:lnTo>
                <a:cubicBezTo>
                  <a:pt x="30718" y="47625"/>
                  <a:pt x="28575" y="45482"/>
                  <a:pt x="28575" y="42863"/>
                </a:cubicBezTo>
                <a:lnTo>
                  <a:pt x="28575" y="33338"/>
                </a:lnTo>
                <a:close/>
                <a:moveTo>
                  <a:pt x="71438" y="28575"/>
                </a:moveTo>
                <a:lnTo>
                  <a:pt x="80962" y="28575"/>
                </a:lnTo>
                <a:cubicBezTo>
                  <a:pt x="83582" y="28575"/>
                  <a:pt x="85725" y="30718"/>
                  <a:pt x="85725" y="33338"/>
                </a:cubicBezTo>
                <a:lnTo>
                  <a:pt x="85725" y="42863"/>
                </a:lnTo>
                <a:cubicBezTo>
                  <a:pt x="85725" y="45482"/>
                  <a:pt x="83582" y="47625"/>
                  <a:pt x="80962" y="47625"/>
                </a:cubicBezTo>
                <a:lnTo>
                  <a:pt x="71438" y="47625"/>
                </a:lnTo>
                <a:cubicBezTo>
                  <a:pt x="68818" y="47625"/>
                  <a:pt x="66675" y="45482"/>
                  <a:pt x="66675" y="42863"/>
                </a:cubicBezTo>
                <a:lnTo>
                  <a:pt x="66675" y="33338"/>
                </a:lnTo>
                <a:cubicBezTo>
                  <a:pt x="66675" y="30718"/>
                  <a:pt x="68818" y="28575"/>
                  <a:pt x="71438" y="28575"/>
                </a:cubicBezTo>
                <a:close/>
                <a:moveTo>
                  <a:pt x="28575" y="71438"/>
                </a:moveTo>
                <a:cubicBezTo>
                  <a:pt x="28575" y="68818"/>
                  <a:pt x="30718" y="66675"/>
                  <a:pt x="33338" y="66675"/>
                </a:cubicBezTo>
                <a:lnTo>
                  <a:pt x="42863" y="66675"/>
                </a:lnTo>
                <a:cubicBezTo>
                  <a:pt x="45482" y="66675"/>
                  <a:pt x="47625" y="68818"/>
                  <a:pt x="47625" y="71438"/>
                </a:cubicBezTo>
                <a:lnTo>
                  <a:pt x="47625" y="80962"/>
                </a:lnTo>
                <a:cubicBezTo>
                  <a:pt x="47625" y="83582"/>
                  <a:pt x="45482" y="85725"/>
                  <a:pt x="42863" y="85725"/>
                </a:cubicBezTo>
                <a:lnTo>
                  <a:pt x="33338" y="85725"/>
                </a:lnTo>
                <a:cubicBezTo>
                  <a:pt x="30718" y="85725"/>
                  <a:pt x="28575" y="83582"/>
                  <a:pt x="28575" y="80962"/>
                </a:cubicBezTo>
                <a:lnTo>
                  <a:pt x="28575" y="71438"/>
                </a:lnTo>
                <a:close/>
                <a:moveTo>
                  <a:pt x="71438" y="66675"/>
                </a:moveTo>
                <a:lnTo>
                  <a:pt x="80962" y="66675"/>
                </a:lnTo>
                <a:cubicBezTo>
                  <a:pt x="83582" y="66675"/>
                  <a:pt x="85725" y="68818"/>
                  <a:pt x="85725" y="71438"/>
                </a:cubicBezTo>
                <a:lnTo>
                  <a:pt x="85725" y="80962"/>
                </a:lnTo>
                <a:cubicBezTo>
                  <a:pt x="85725" y="83582"/>
                  <a:pt x="83582" y="85725"/>
                  <a:pt x="80962" y="85725"/>
                </a:cubicBezTo>
                <a:lnTo>
                  <a:pt x="71438" y="85725"/>
                </a:lnTo>
                <a:cubicBezTo>
                  <a:pt x="68818" y="85725"/>
                  <a:pt x="66675" y="83582"/>
                  <a:pt x="66675" y="80962"/>
                </a:cubicBezTo>
                <a:lnTo>
                  <a:pt x="66675" y="71438"/>
                </a:lnTo>
                <a:cubicBezTo>
                  <a:pt x="66675" y="68818"/>
                  <a:pt x="68818" y="66675"/>
                  <a:pt x="71438" y="66675"/>
                </a:cubicBez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34" name="Text 32"/>
          <p:cNvSpPr/>
          <p:nvPr/>
        </p:nvSpPr>
        <p:spPr>
          <a:xfrm>
            <a:off x="6981527" y="3578014"/>
            <a:ext cx="18478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Concentratie van Macht</a:t>
            </a:r>
            <a:endParaRPr lang="en-US" sz="1600" dirty="0"/>
          </a:p>
        </p:txBody>
      </p:sp>
      <p:sp>
        <p:nvSpPr>
          <p:cNvPr id="35" name="Text 33"/>
          <p:cNvSpPr/>
          <p:nvPr/>
        </p:nvSpPr>
        <p:spPr>
          <a:xfrm>
            <a:off x="6676802" y="3920877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Enkele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techreuzen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domineren AI-markt en data</a:t>
            </a:r>
            <a:endParaRPr lang="en-US" sz="1600" dirty="0"/>
          </a:p>
        </p:txBody>
      </p:sp>
      <p:sp>
        <p:nvSpPr>
          <p:cNvPr id="36" name="Shape 34"/>
          <p:cNvSpPr/>
          <p:nvPr/>
        </p:nvSpPr>
        <p:spPr>
          <a:xfrm>
            <a:off x="6518486" y="4471913"/>
            <a:ext cx="5288756" cy="888206"/>
          </a:xfrm>
          <a:custGeom>
            <a:avLst/>
            <a:gdLst/>
            <a:ahLst/>
            <a:cxnLst/>
            <a:rect l="l" t="t" r="r" b="b"/>
            <a:pathLst>
              <a:path w="5288756" h="888206">
                <a:moveTo>
                  <a:pt x="76199" y="0"/>
                </a:moveTo>
                <a:lnTo>
                  <a:pt x="5212557" y="0"/>
                </a:lnTo>
                <a:cubicBezTo>
                  <a:pt x="5254641" y="0"/>
                  <a:pt x="5288756" y="34116"/>
                  <a:pt x="5288756" y="76199"/>
                </a:cubicBezTo>
                <a:lnTo>
                  <a:pt x="5288756" y="812007"/>
                </a:lnTo>
                <a:cubicBezTo>
                  <a:pt x="5288756" y="854091"/>
                  <a:pt x="5254641" y="888206"/>
                  <a:pt x="5212557" y="888206"/>
                </a:cubicBezTo>
                <a:lnTo>
                  <a:pt x="76199" y="888206"/>
                </a:lnTo>
                <a:cubicBezTo>
                  <a:pt x="34144" y="888206"/>
                  <a:pt x="0" y="854063"/>
                  <a:pt x="0" y="812007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D6D6D">
                <a:alpha val="20000"/>
              </a:srgbClr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6686327" y="4687342"/>
            <a:ext cx="171450" cy="152400"/>
          </a:xfrm>
          <a:custGeom>
            <a:avLst/>
            <a:gdLst/>
            <a:ahLst/>
            <a:cxnLst/>
            <a:rect l="l" t="t" r="r" b="b"/>
            <a:pathLst>
              <a:path w="171450" h="152400">
                <a:moveTo>
                  <a:pt x="12204" y="-7412"/>
                </a:moveTo>
                <a:cubicBezTo>
                  <a:pt x="9406" y="-10210"/>
                  <a:pt x="4882" y="-10210"/>
                  <a:pt x="2113" y="-7412"/>
                </a:cubicBezTo>
                <a:cubicBezTo>
                  <a:pt x="-655" y="-4614"/>
                  <a:pt x="-685" y="-89"/>
                  <a:pt x="2084" y="2709"/>
                </a:cubicBezTo>
                <a:lnTo>
                  <a:pt x="159246" y="159871"/>
                </a:lnTo>
                <a:cubicBezTo>
                  <a:pt x="162044" y="162669"/>
                  <a:pt x="166568" y="162669"/>
                  <a:pt x="169337" y="159871"/>
                </a:cubicBezTo>
                <a:cubicBezTo>
                  <a:pt x="172105" y="157073"/>
                  <a:pt x="172135" y="152549"/>
                  <a:pt x="169337" y="149781"/>
                </a:cubicBezTo>
                <a:lnTo>
                  <a:pt x="92720" y="73134"/>
                </a:lnTo>
                <a:cubicBezTo>
                  <a:pt x="109091" y="69890"/>
                  <a:pt x="121444" y="55424"/>
                  <a:pt x="121444" y="38100"/>
                </a:cubicBezTo>
                <a:cubicBezTo>
                  <a:pt x="121444" y="18365"/>
                  <a:pt x="105460" y="2381"/>
                  <a:pt x="85725" y="2381"/>
                </a:cubicBezTo>
                <a:cubicBezTo>
                  <a:pt x="68401" y="2381"/>
                  <a:pt x="53935" y="14734"/>
                  <a:pt x="50691" y="31105"/>
                </a:cubicBezTo>
                <a:lnTo>
                  <a:pt x="12204" y="-7412"/>
                </a:lnTo>
                <a:close/>
                <a:moveTo>
                  <a:pt x="70128" y="90904"/>
                </a:moveTo>
                <a:cubicBezTo>
                  <a:pt x="44023" y="94238"/>
                  <a:pt x="23813" y="116532"/>
                  <a:pt x="23813" y="143560"/>
                </a:cubicBezTo>
                <a:cubicBezTo>
                  <a:pt x="23813" y="148441"/>
                  <a:pt x="27771" y="152400"/>
                  <a:pt x="32653" y="152400"/>
                </a:cubicBezTo>
                <a:lnTo>
                  <a:pt x="131624" y="152400"/>
                </a:lnTo>
                <a:lnTo>
                  <a:pt x="70128" y="90904"/>
                </a:ln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38" name="Text 36"/>
          <p:cNvSpPr/>
          <p:nvPr/>
        </p:nvSpPr>
        <p:spPr>
          <a:xfrm>
            <a:off x="6981527" y="4630229"/>
            <a:ext cx="26860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Werkloosheid door Automatisering</a:t>
            </a:r>
            <a:endParaRPr lang="en-US" sz="1600" dirty="0"/>
          </a:p>
        </p:txBody>
      </p:sp>
      <p:sp>
        <p:nvSpPr>
          <p:cNvPr id="39" name="Text 37"/>
          <p:cNvSpPr/>
          <p:nvPr/>
        </p:nvSpPr>
        <p:spPr>
          <a:xfrm>
            <a:off x="6676802" y="4973092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Banen met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repetitieve taken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verdwijnen zonder adequate heropleiding</a:t>
            </a:r>
            <a:endParaRPr lang="en-US" sz="1600" dirty="0"/>
          </a:p>
        </p:txBody>
      </p:sp>
      <p:sp>
        <p:nvSpPr>
          <p:cNvPr id="40" name="Shape 38"/>
          <p:cNvSpPr/>
          <p:nvPr/>
        </p:nvSpPr>
        <p:spPr>
          <a:xfrm>
            <a:off x="6518486" y="5524128"/>
            <a:ext cx="5288756" cy="888206"/>
          </a:xfrm>
          <a:custGeom>
            <a:avLst/>
            <a:gdLst/>
            <a:ahLst/>
            <a:cxnLst/>
            <a:rect l="l" t="t" r="r" b="b"/>
            <a:pathLst>
              <a:path w="5288756" h="888206">
                <a:moveTo>
                  <a:pt x="76199" y="0"/>
                </a:moveTo>
                <a:lnTo>
                  <a:pt x="5212557" y="0"/>
                </a:lnTo>
                <a:cubicBezTo>
                  <a:pt x="5254641" y="0"/>
                  <a:pt x="5288756" y="34116"/>
                  <a:pt x="5288756" y="76199"/>
                </a:cubicBezTo>
                <a:lnTo>
                  <a:pt x="5288756" y="812007"/>
                </a:lnTo>
                <a:cubicBezTo>
                  <a:pt x="5288756" y="854091"/>
                  <a:pt x="5254641" y="888206"/>
                  <a:pt x="5212557" y="888206"/>
                </a:cubicBezTo>
                <a:lnTo>
                  <a:pt x="76199" y="888206"/>
                </a:lnTo>
                <a:cubicBezTo>
                  <a:pt x="34144" y="888206"/>
                  <a:pt x="0" y="854063"/>
                  <a:pt x="0" y="812007"/>
                </a:cubicBezTo>
                <a:lnTo>
                  <a:pt x="0" y="76199"/>
                </a:lnTo>
                <a:cubicBezTo>
                  <a:pt x="0" y="34144"/>
                  <a:pt x="34144" y="0"/>
                  <a:pt x="76199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D6D6D">
                <a:alpha val="20000"/>
              </a:srgbClr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6695852" y="5739557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76200" y="152400"/>
                </a:moveTo>
                <a:cubicBezTo>
                  <a:pt x="118256" y="152400"/>
                  <a:pt x="152400" y="118256"/>
                  <a:pt x="152400" y="76200"/>
                </a:cubicBezTo>
                <a:cubicBezTo>
                  <a:pt x="152400" y="34144"/>
                  <a:pt x="118256" y="0"/>
                  <a:pt x="76200" y="0"/>
                </a:cubicBezTo>
                <a:cubicBezTo>
                  <a:pt x="34144" y="0"/>
                  <a:pt x="0" y="34144"/>
                  <a:pt x="0" y="76200"/>
                </a:cubicBezTo>
                <a:cubicBezTo>
                  <a:pt x="0" y="118256"/>
                  <a:pt x="34144" y="152400"/>
                  <a:pt x="76200" y="152400"/>
                </a:cubicBezTo>
                <a:close/>
                <a:moveTo>
                  <a:pt x="76200" y="52388"/>
                </a:moveTo>
                <a:cubicBezTo>
                  <a:pt x="70931" y="52388"/>
                  <a:pt x="66675" y="56644"/>
                  <a:pt x="66675" y="61912"/>
                </a:cubicBezTo>
                <a:cubicBezTo>
                  <a:pt x="66675" y="65871"/>
                  <a:pt x="63490" y="69056"/>
                  <a:pt x="59531" y="69056"/>
                </a:cubicBezTo>
                <a:cubicBezTo>
                  <a:pt x="55572" y="69056"/>
                  <a:pt x="52388" y="65871"/>
                  <a:pt x="52388" y="61912"/>
                </a:cubicBezTo>
                <a:cubicBezTo>
                  <a:pt x="52388" y="48756"/>
                  <a:pt x="63044" y="38100"/>
                  <a:pt x="76200" y="38100"/>
                </a:cubicBezTo>
                <a:cubicBezTo>
                  <a:pt x="89356" y="38100"/>
                  <a:pt x="100013" y="48756"/>
                  <a:pt x="100013" y="61912"/>
                </a:cubicBezTo>
                <a:cubicBezTo>
                  <a:pt x="100013" y="75962"/>
                  <a:pt x="89297" y="81915"/>
                  <a:pt x="83344" y="84088"/>
                </a:cubicBezTo>
                <a:lnTo>
                  <a:pt x="83344" y="85219"/>
                </a:lnTo>
                <a:cubicBezTo>
                  <a:pt x="83344" y="89178"/>
                  <a:pt x="80159" y="92363"/>
                  <a:pt x="76200" y="92363"/>
                </a:cubicBezTo>
                <a:cubicBezTo>
                  <a:pt x="72241" y="92363"/>
                  <a:pt x="69056" y="89178"/>
                  <a:pt x="69056" y="85219"/>
                </a:cubicBezTo>
                <a:lnTo>
                  <a:pt x="69056" y="82808"/>
                </a:lnTo>
                <a:cubicBezTo>
                  <a:pt x="69056" y="76706"/>
                  <a:pt x="73462" y="72330"/>
                  <a:pt x="78016" y="70842"/>
                </a:cubicBezTo>
                <a:cubicBezTo>
                  <a:pt x="79921" y="70217"/>
                  <a:pt x="81945" y="69205"/>
                  <a:pt x="83433" y="67776"/>
                </a:cubicBezTo>
                <a:cubicBezTo>
                  <a:pt x="84713" y="66526"/>
                  <a:pt x="85725" y="64800"/>
                  <a:pt x="85725" y="61942"/>
                </a:cubicBezTo>
                <a:cubicBezTo>
                  <a:pt x="85725" y="56674"/>
                  <a:pt x="81469" y="52417"/>
                  <a:pt x="76200" y="52417"/>
                </a:cubicBezTo>
                <a:close/>
                <a:moveTo>
                  <a:pt x="66675" y="109537"/>
                </a:moveTo>
                <a:cubicBezTo>
                  <a:pt x="66675" y="104281"/>
                  <a:pt x="70943" y="100013"/>
                  <a:pt x="76200" y="100013"/>
                </a:cubicBezTo>
                <a:cubicBezTo>
                  <a:pt x="81457" y="100013"/>
                  <a:pt x="85725" y="104281"/>
                  <a:pt x="85725" y="109537"/>
                </a:cubicBezTo>
                <a:cubicBezTo>
                  <a:pt x="85725" y="114794"/>
                  <a:pt x="81457" y="119062"/>
                  <a:pt x="76200" y="119062"/>
                </a:cubicBezTo>
                <a:cubicBezTo>
                  <a:pt x="70943" y="119062"/>
                  <a:pt x="66675" y="114794"/>
                  <a:pt x="66675" y="109537"/>
                </a:cubicBezTo>
                <a:close/>
              </a:path>
            </a:pathLst>
          </a:custGeom>
          <a:solidFill>
            <a:srgbClr val="6D6D6D"/>
          </a:solidFill>
          <a:ln/>
        </p:spPr>
      </p:sp>
      <p:sp>
        <p:nvSpPr>
          <p:cNvPr id="42" name="Text 40"/>
          <p:cNvSpPr/>
          <p:nvPr/>
        </p:nvSpPr>
        <p:spPr>
          <a:xfrm>
            <a:off x="6981527" y="5682444"/>
            <a:ext cx="1524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Ethische Dilemma's</a:t>
            </a:r>
            <a:endParaRPr lang="en-US" sz="1600" dirty="0"/>
          </a:p>
        </p:txBody>
      </p:sp>
      <p:sp>
        <p:nvSpPr>
          <p:cNvPr id="43" name="Text 41"/>
          <p:cNvSpPr/>
          <p:nvPr/>
        </p:nvSpPr>
        <p:spPr>
          <a:xfrm>
            <a:off x="6676802" y="6025307"/>
            <a:ext cx="504825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AI-bias, privacy-schendingen en </a:t>
            </a:r>
            <a:pPr>
              <a:lnSpc>
                <a:spcPct val="130000"/>
              </a:lnSpc>
            </a:pPr>
            <a:r>
              <a:rPr lang="en-US" sz="120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gebrek aan transparantie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54049a590dc5493f616d307f9c403b25da22e6af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376" r="376" t="0" b="0"/>
          <a:stretch/>
        </p:blipFill>
        <p:spPr>
          <a:xfrm>
            <a:off x="0" y="0"/>
            <a:ext cx="12192000" cy="7025268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7025268"/>
          </a:xfrm>
          <a:custGeom>
            <a:avLst/>
            <a:gdLst/>
            <a:ahLst/>
            <a:cxnLst/>
            <a:rect l="l" t="t" r="r" b="b"/>
            <a:pathLst>
              <a:path w="12192000" h="7025268">
                <a:moveTo>
                  <a:pt x="0" y="0"/>
                </a:moveTo>
                <a:lnTo>
                  <a:pt x="12192000" y="0"/>
                </a:lnTo>
                <a:lnTo>
                  <a:pt x="12192000" y="7025268"/>
                </a:lnTo>
                <a:lnTo>
                  <a:pt x="0" y="7025268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B">
                  <a:alpha val="95000"/>
                </a:srgbClr>
              </a:gs>
              <a:gs pos="50000">
                <a:srgbClr val="0A0A0B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2700000" scaled="1"/>
          </a:gradFill>
          <a:ln/>
        </p:spPr>
      </p:sp>
      <p:sp>
        <p:nvSpPr>
          <p:cNvPr id="4" name="Shape 1"/>
          <p:cNvSpPr/>
          <p:nvPr/>
        </p:nvSpPr>
        <p:spPr>
          <a:xfrm>
            <a:off x="4908243" y="3811"/>
            <a:ext cx="2371957" cy="606348"/>
          </a:xfrm>
          <a:custGeom>
            <a:avLst/>
            <a:gdLst/>
            <a:ahLst/>
            <a:cxnLst/>
            <a:rect l="l" t="t" r="r" b="b"/>
            <a:pathLst>
              <a:path w="2371957" h="606348">
                <a:moveTo>
                  <a:pt x="303174" y="0"/>
                </a:moveTo>
                <a:lnTo>
                  <a:pt x="2068784" y="0"/>
                </a:lnTo>
                <a:cubicBezTo>
                  <a:pt x="2236110" y="0"/>
                  <a:pt x="2371957" y="135848"/>
                  <a:pt x="2371957" y="303174"/>
                </a:cubicBezTo>
                <a:lnTo>
                  <a:pt x="2371957" y="303174"/>
                </a:lnTo>
                <a:cubicBezTo>
                  <a:pt x="2371957" y="470500"/>
                  <a:pt x="2236110" y="606348"/>
                  <a:pt x="2068784" y="606348"/>
                </a:cubicBezTo>
                <a:lnTo>
                  <a:pt x="303174" y="606348"/>
                </a:lnTo>
                <a:cubicBezTo>
                  <a:pt x="135848" y="606348"/>
                  <a:pt x="0" y="470500"/>
                  <a:pt x="0" y="303174"/>
                </a:cubicBezTo>
                <a:lnTo>
                  <a:pt x="0" y="303174"/>
                </a:lnTo>
                <a:cubicBezTo>
                  <a:pt x="0" y="135848"/>
                  <a:pt x="135848" y="0"/>
                  <a:pt x="303174" y="0"/>
                </a:cubicBezTo>
                <a:close/>
              </a:path>
            </a:pathLst>
          </a:custGeom>
          <a:solidFill>
            <a:srgbClr val="6AFFAF">
              <a:alpha val="10196"/>
            </a:srgbClr>
          </a:solidFill>
          <a:ln w="15875">
            <a:solidFill>
              <a:srgbClr val="6AFFAF">
                <a:alpha val="30196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5155588" y="158266"/>
            <a:ext cx="1877122" cy="297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10000"/>
              </a:lnSpc>
            </a:pPr>
            <a:r>
              <a:rPr lang="en-US" sz="1756" b="1" spc="176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CONCLUSIE</a:t>
            </a:r>
            <a:endParaRPr lang="en-US" sz="1600" dirty="0"/>
          </a:p>
        </p:txBody>
      </p:sp>
      <p:sp>
        <p:nvSpPr>
          <p:cNvPr id="6" name="Text 3"/>
          <p:cNvSpPr/>
          <p:nvPr/>
        </p:nvSpPr>
        <p:spPr>
          <a:xfrm>
            <a:off x="3916793" y="878267"/>
            <a:ext cx="4357978" cy="8944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268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De Toekomst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5163864" y="1714427"/>
            <a:ext cx="1864018" cy="89442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00000"/>
              </a:lnSpc>
            </a:pPr>
            <a:r>
              <a:rPr lang="en-US" sz="5268" b="1" dirty="0">
                <a:solidFill>
                  <a:srgbClr val="6AFFAF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is Nu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1877013" y="2882728"/>
            <a:ext cx="8437756" cy="7248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756" dirty="0">
                <a:solidFill>
                  <a:srgbClr val="E4E2DD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AI-economie is geen verre toekomst meer – het is </a:t>
            </a:r>
            <a:pPr algn="ctr">
              <a:lnSpc>
                <a:spcPct val="140000"/>
              </a:lnSpc>
            </a:pPr>
            <a:r>
              <a:rPr lang="en-US" sz="1756" b="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hier, het is nu</a:t>
            </a:r>
            <a:pPr algn="ctr">
              <a:lnSpc>
                <a:spcPct val="140000"/>
              </a:lnSpc>
            </a:pPr>
            <a:r>
              <a:rPr lang="en-US" sz="1756" dirty="0">
                <a:solidFill>
                  <a:srgbClr val="E4E2DD">
                    <a:alpha val="90000"/>
                  </a:srgbClr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en het transformeert onze wereld met ongekende snelheid.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1886306" y="3830509"/>
            <a:ext cx="8419171" cy="6040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40000"/>
              </a:lnSpc>
            </a:pPr>
            <a:r>
              <a:rPr lang="en-US" sz="146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vraag is niet </a:t>
            </a:r>
            <a:pPr algn="ctr">
              <a:lnSpc>
                <a:spcPct val="140000"/>
              </a:lnSpc>
            </a:pPr>
            <a:r>
              <a:rPr lang="en-US" sz="1463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óf AI de economie zal veranderen</a:t>
            </a:r>
            <a:pPr algn="ctr">
              <a:lnSpc>
                <a:spcPct val="140000"/>
              </a:lnSpc>
            </a:pPr>
            <a:r>
              <a:rPr lang="en-US" sz="146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maar </a:t>
            </a:r>
            <a:pPr algn="ctr">
              <a:lnSpc>
                <a:spcPct val="140000"/>
              </a:lnSpc>
            </a:pPr>
            <a:r>
              <a:rPr lang="en-US" sz="1463" b="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hoe snel, hoe diepgaand</a:t>
            </a:r>
            <a:pPr algn="ctr">
              <a:lnSpc>
                <a:spcPct val="140000"/>
              </a:lnSpc>
            </a:pPr>
            <a:r>
              <a:rPr lang="en-US" sz="146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en of wij klaar zijn om de kansen te grijpen en de uitdagingen het hoofd te bieden.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1938577" y="4812049"/>
            <a:ext cx="2567104" cy="1275421"/>
          </a:xfrm>
          <a:custGeom>
            <a:avLst/>
            <a:gdLst/>
            <a:ahLst/>
            <a:cxnLst/>
            <a:rect l="l" t="t" r="r" b="b"/>
            <a:pathLst>
              <a:path w="2567104" h="1275421">
                <a:moveTo>
                  <a:pt x="74344" y="0"/>
                </a:moveTo>
                <a:lnTo>
                  <a:pt x="2492759" y="0"/>
                </a:lnTo>
                <a:cubicBezTo>
                  <a:pt x="2533819" y="0"/>
                  <a:pt x="2567104" y="33285"/>
                  <a:pt x="2567104" y="74344"/>
                </a:cubicBezTo>
                <a:lnTo>
                  <a:pt x="2567104" y="1201076"/>
                </a:lnTo>
                <a:cubicBezTo>
                  <a:pt x="2567104" y="1242136"/>
                  <a:pt x="2533819" y="1275421"/>
                  <a:pt x="2492759" y="1275421"/>
                </a:cubicBezTo>
                <a:lnTo>
                  <a:pt x="74344" y="1275421"/>
                </a:lnTo>
                <a:cubicBezTo>
                  <a:pt x="33285" y="1275421"/>
                  <a:pt x="0" y="1242136"/>
                  <a:pt x="0" y="1201076"/>
                </a:cubicBezTo>
                <a:lnTo>
                  <a:pt x="0" y="74344"/>
                </a:lnTo>
                <a:cubicBezTo>
                  <a:pt x="0" y="33285"/>
                  <a:pt x="33285" y="0"/>
                  <a:pt x="74344" y="0"/>
                </a:cubicBezTo>
                <a:close/>
              </a:path>
            </a:pathLst>
          </a:custGeom>
          <a:solidFill>
            <a:srgbClr val="6AFFAF">
              <a:alpha val="5098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2055752" y="5040736"/>
            <a:ext cx="2332463" cy="4460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512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$3,7T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2125447" y="5598297"/>
            <a:ext cx="2193073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17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Markt in 2034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4812956" y="4812049"/>
            <a:ext cx="2567104" cy="1275421"/>
          </a:xfrm>
          <a:custGeom>
            <a:avLst/>
            <a:gdLst/>
            <a:ahLst/>
            <a:cxnLst/>
            <a:rect l="l" t="t" r="r" b="b"/>
            <a:pathLst>
              <a:path w="2567104" h="1275421">
                <a:moveTo>
                  <a:pt x="74344" y="0"/>
                </a:moveTo>
                <a:lnTo>
                  <a:pt x="2492759" y="0"/>
                </a:lnTo>
                <a:cubicBezTo>
                  <a:pt x="2533819" y="0"/>
                  <a:pt x="2567104" y="33285"/>
                  <a:pt x="2567104" y="74344"/>
                </a:cubicBezTo>
                <a:lnTo>
                  <a:pt x="2567104" y="1201076"/>
                </a:lnTo>
                <a:cubicBezTo>
                  <a:pt x="2567104" y="1242136"/>
                  <a:pt x="2533819" y="1275421"/>
                  <a:pt x="2492759" y="1275421"/>
                </a:cubicBezTo>
                <a:lnTo>
                  <a:pt x="74344" y="1275421"/>
                </a:lnTo>
                <a:cubicBezTo>
                  <a:pt x="33285" y="1275421"/>
                  <a:pt x="0" y="1242136"/>
                  <a:pt x="0" y="1201076"/>
                </a:cubicBezTo>
                <a:lnTo>
                  <a:pt x="0" y="74344"/>
                </a:lnTo>
                <a:cubicBezTo>
                  <a:pt x="0" y="33285"/>
                  <a:pt x="33285" y="0"/>
                  <a:pt x="74344" y="0"/>
                </a:cubicBezTo>
                <a:close/>
              </a:path>
            </a:pathLst>
          </a:custGeom>
          <a:solidFill>
            <a:srgbClr val="6AFFAF">
              <a:alpha val="5098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4930131" y="5040736"/>
            <a:ext cx="2332463" cy="4460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512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25%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4999826" y="5598297"/>
            <a:ext cx="2193073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17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Werknemers blootgesteld</a:t>
            </a:r>
            <a:endParaRPr lang="en-US" sz="1600" dirty="0"/>
          </a:p>
        </p:txBody>
      </p:sp>
      <p:sp>
        <p:nvSpPr>
          <p:cNvPr id="16" name="Shape 13"/>
          <p:cNvSpPr/>
          <p:nvPr/>
        </p:nvSpPr>
        <p:spPr>
          <a:xfrm>
            <a:off x="7687517" y="4812049"/>
            <a:ext cx="2567104" cy="1275421"/>
          </a:xfrm>
          <a:custGeom>
            <a:avLst/>
            <a:gdLst/>
            <a:ahLst/>
            <a:cxnLst/>
            <a:rect l="l" t="t" r="r" b="b"/>
            <a:pathLst>
              <a:path w="2567104" h="1275421">
                <a:moveTo>
                  <a:pt x="74344" y="0"/>
                </a:moveTo>
                <a:lnTo>
                  <a:pt x="2492759" y="0"/>
                </a:lnTo>
                <a:cubicBezTo>
                  <a:pt x="2533819" y="0"/>
                  <a:pt x="2567104" y="33285"/>
                  <a:pt x="2567104" y="74344"/>
                </a:cubicBezTo>
                <a:lnTo>
                  <a:pt x="2567104" y="1201076"/>
                </a:lnTo>
                <a:cubicBezTo>
                  <a:pt x="2567104" y="1242136"/>
                  <a:pt x="2533819" y="1275421"/>
                  <a:pt x="2492759" y="1275421"/>
                </a:cubicBezTo>
                <a:lnTo>
                  <a:pt x="74344" y="1275421"/>
                </a:lnTo>
                <a:cubicBezTo>
                  <a:pt x="33285" y="1275421"/>
                  <a:pt x="0" y="1242136"/>
                  <a:pt x="0" y="1201076"/>
                </a:cubicBezTo>
                <a:lnTo>
                  <a:pt x="0" y="74344"/>
                </a:lnTo>
                <a:cubicBezTo>
                  <a:pt x="0" y="33285"/>
                  <a:pt x="33285" y="0"/>
                  <a:pt x="74344" y="0"/>
                </a:cubicBezTo>
                <a:close/>
              </a:path>
            </a:pathLst>
          </a:custGeom>
          <a:solidFill>
            <a:srgbClr val="6AFFAF">
              <a:alpha val="5098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7804692" y="5040736"/>
            <a:ext cx="2332463" cy="4460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3512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2025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7874387" y="5598297"/>
            <a:ext cx="2193073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17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Het tipping point</a:t>
            </a:r>
            <a:endParaRPr lang="en-US" sz="1600" dirty="0"/>
          </a:p>
        </p:txBody>
      </p:sp>
      <p:sp>
        <p:nvSpPr>
          <p:cNvPr id="19" name="Shape 16"/>
          <p:cNvSpPr/>
          <p:nvPr/>
        </p:nvSpPr>
        <p:spPr>
          <a:xfrm>
            <a:off x="1932769" y="6464767"/>
            <a:ext cx="8326244" cy="9293"/>
          </a:xfrm>
          <a:custGeom>
            <a:avLst/>
            <a:gdLst/>
            <a:ahLst/>
            <a:cxnLst/>
            <a:rect l="l" t="t" r="r" b="b"/>
            <a:pathLst>
              <a:path w="8326244" h="9293">
                <a:moveTo>
                  <a:pt x="0" y="0"/>
                </a:moveTo>
                <a:lnTo>
                  <a:pt x="8326244" y="0"/>
                </a:lnTo>
                <a:lnTo>
                  <a:pt x="8326244" y="9293"/>
                </a:lnTo>
                <a:lnTo>
                  <a:pt x="0" y="9293"/>
                </a:lnTo>
                <a:lnTo>
                  <a:pt x="0" y="0"/>
                </a:lnTo>
                <a:close/>
              </a:path>
            </a:pathLst>
          </a:custGeom>
          <a:solidFill>
            <a:srgbClr val="6AFFAF">
              <a:alpha val="30196"/>
            </a:srgbClr>
          </a:solidFill>
          <a:ln/>
        </p:spPr>
      </p:sp>
      <p:sp>
        <p:nvSpPr>
          <p:cNvPr id="20" name="Text 17"/>
          <p:cNvSpPr/>
          <p:nvPr/>
        </p:nvSpPr>
        <p:spPr>
          <a:xfrm>
            <a:off x="1886306" y="6771317"/>
            <a:ext cx="8419171" cy="2601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63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transformatie is begonnen. De vraag is: </a:t>
            </a:r>
            <a:pPr algn="ctr">
              <a:lnSpc>
                <a:spcPct val="120000"/>
              </a:lnSpc>
            </a:pPr>
            <a:r>
              <a:rPr lang="en-US" sz="1463" b="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zijn wij klaar?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img.freepik.com/f2d2f5f247319ba9848718fb03fb81429dc02945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0" r="0" t="7779" b="7779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B"/>
              </a:gs>
              <a:gs pos="50000">
                <a:srgbClr val="0A0A0B">
                  <a:alpha val="90000"/>
                </a:srgbClr>
              </a:gs>
              <a:gs pos="100000">
                <a:srgbClr val="0A0A0B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1352848"/>
            <a:ext cx="478155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9600" b="1" dirty="0">
                <a:solidFill>
                  <a:srgbClr val="6AFFAF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01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2800573"/>
            <a:ext cx="451485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De Grootste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van Onze Tijd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4819427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5162104"/>
            <a:ext cx="431482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AI als Economische Versneller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TRANSFORMATIE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5860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36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AI: Een Generatie-Definiërende Technologie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381000" y="2350368"/>
            <a:ext cx="76104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Een Algemene Technologie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381000" y="2845594"/>
            <a:ext cx="7562850" cy="12382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5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Kunstmatige Intelligentie wordt beschouwd als de belangrijkste </a:t>
            </a:r>
            <a:pPr>
              <a:lnSpc>
                <a:spcPct val="140000"/>
              </a:lnSpc>
            </a:pPr>
            <a:r>
              <a:rPr lang="en-US" sz="150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algemene technologie</a:t>
            </a:r>
            <a:pPr>
              <a:lnSpc>
                <a:spcPct val="140000"/>
              </a:lnSpc>
            </a:pPr>
            <a:r>
              <a:rPr lang="en-US" sz="15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sinds het internet, elektriciteit en stoomkracht. Net zoals deze historische doorbraken </a:t>
            </a:r>
            <a:pPr>
              <a:lnSpc>
                <a:spcPct val="140000"/>
              </a:lnSpc>
            </a:pPr>
            <a:r>
              <a:rPr lang="en-US" sz="150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alle sectoren van de economie fundamenteel transformeerden</a:t>
            </a:r>
            <a:pPr>
              <a:lnSpc>
                <a:spcPct val="140000"/>
              </a:lnSpc>
            </a:pPr>
            <a:r>
              <a:rPr lang="en-US" sz="15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, heeft AI het potentieel om elke industrie, elk bedrijfsproces en elke werkplek te herdefiniëren.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386953" y="4394522"/>
            <a:ext cx="2374106" cy="1288256"/>
          </a:xfrm>
          <a:custGeom>
            <a:avLst/>
            <a:gdLst/>
            <a:ahLst/>
            <a:cxnLst/>
            <a:rect l="l" t="t" r="r" b="b"/>
            <a:pathLst>
              <a:path w="2374106" h="1288256">
                <a:moveTo>
                  <a:pt x="76200" y="0"/>
                </a:moveTo>
                <a:lnTo>
                  <a:pt x="2297906" y="0"/>
                </a:lnTo>
                <a:cubicBezTo>
                  <a:pt x="2339990" y="0"/>
                  <a:pt x="2374106" y="34116"/>
                  <a:pt x="2374106" y="76200"/>
                </a:cubicBezTo>
                <a:lnTo>
                  <a:pt x="2374106" y="1212056"/>
                </a:lnTo>
                <a:cubicBezTo>
                  <a:pt x="2374106" y="1254140"/>
                  <a:pt x="2339990" y="1288256"/>
                  <a:pt x="2297906" y="1288256"/>
                </a:cubicBezTo>
                <a:lnTo>
                  <a:pt x="76200" y="1288256"/>
                </a:lnTo>
                <a:cubicBezTo>
                  <a:pt x="34116" y="1288256"/>
                  <a:pt x="0" y="1254140"/>
                  <a:pt x="0" y="1212056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434294" y="455283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196397" y="156270"/>
                </a:moveTo>
                <a:lnTo>
                  <a:pt x="89855" y="156270"/>
                </a:lnTo>
                <a:cubicBezTo>
                  <a:pt x="91473" y="192267"/>
                  <a:pt x="99454" y="225419"/>
                  <a:pt x="110784" y="249696"/>
                </a:cubicBezTo>
                <a:cubicBezTo>
                  <a:pt x="117146" y="263370"/>
                  <a:pt x="124011" y="273025"/>
                  <a:pt x="130373" y="278941"/>
                </a:cubicBezTo>
                <a:cubicBezTo>
                  <a:pt x="136624" y="284801"/>
                  <a:pt x="140922" y="285750"/>
                  <a:pt x="143154" y="285750"/>
                </a:cubicBezTo>
                <a:cubicBezTo>
                  <a:pt x="145386" y="285750"/>
                  <a:pt x="149684" y="284801"/>
                  <a:pt x="155935" y="278941"/>
                </a:cubicBezTo>
                <a:cubicBezTo>
                  <a:pt x="162297" y="273025"/>
                  <a:pt x="169162" y="263314"/>
                  <a:pt x="175524" y="249696"/>
                </a:cubicBezTo>
                <a:cubicBezTo>
                  <a:pt x="186854" y="225419"/>
                  <a:pt x="194835" y="192267"/>
                  <a:pt x="196453" y="156270"/>
                </a:cubicBezTo>
                <a:close/>
                <a:moveTo>
                  <a:pt x="89799" y="129480"/>
                </a:moveTo>
                <a:lnTo>
                  <a:pt x="196342" y="129480"/>
                </a:lnTo>
                <a:cubicBezTo>
                  <a:pt x="194779" y="93483"/>
                  <a:pt x="186798" y="60331"/>
                  <a:pt x="175468" y="36054"/>
                </a:cubicBezTo>
                <a:cubicBezTo>
                  <a:pt x="169106" y="22436"/>
                  <a:pt x="162241" y="12725"/>
                  <a:pt x="155879" y="6809"/>
                </a:cubicBezTo>
                <a:cubicBezTo>
                  <a:pt x="149628" y="949"/>
                  <a:pt x="145331" y="0"/>
                  <a:pt x="143098" y="0"/>
                </a:cubicBezTo>
                <a:cubicBezTo>
                  <a:pt x="140866" y="0"/>
                  <a:pt x="136568" y="949"/>
                  <a:pt x="130318" y="6809"/>
                </a:cubicBezTo>
                <a:cubicBezTo>
                  <a:pt x="123955" y="12725"/>
                  <a:pt x="117091" y="22436"/>
                  <a:pt x="110728" y="36054"/>
                </a:cubicBezTo>
                <a:cubicBezTo>
                  <a:pt x="99399" y="60331"/>
                  <a:pt x="91418" y="93483"/>
                  <a:pt x="89799" y="129480"/>
                </a:cubicBezTo>
                <a:close/>
                <a:moveTo>
                  <a:pt x="63010" y="129480"/>
                </a:moveTo>
                <a:cubicBezTo>
                  <a:pt x="64963" y="81707"/>
                  <a:pt x="77298" y="37337"/>
                  <a:pt x="95324" y="8204"/>
                </a:cubicBezTo>
                <a:cubicBezTo>
                  <a:pt x="43923" y="26398"/>
                  <a:pt x="6083" y="73223"/>
                  <a:pt x="837" y="129480"/>
                </a:cubicBezTo>
                <a:lnTo>
                  <a:pt x="63010" y="129480"/>
                </a:lnTo>
                <a:close/>
                <a:moveTo>
                  <a:pt x="837" y="156270"/>
                </a:moveTo>
                <a:cubicBezTo>
                  <a:pt x="6083" y="212527"/>
                  <a:pt x="43923" y="259352"/>
                  <a:pt x="95324" y="277546"/>
                </a:cubicBezTo>
                <a:cubicBezTo>
                  <a:pt x="77298" y="248413"/>
                  <a:pt x="64963" y="204043"/>
                  <a:pt x="63010" y="156270"/>
                </a:cubicBezTo>
                <a:lnTo>
                  <a:pt x="837" y="156270"/>
                </a:lnTo>
                <a:close/>
                <a:moveTo>
                  <a:pt x="223186" y="156270"/>
                </a:moveTo>
                <a:cubicBezTo>
                  <a:pt x="221233" y="204043"/>
                  <a:pt x="208899" y="248413"/>
                  <a:pt x="190872" y="277546"/>
                </a:cubicBezTo>
                <a:cubicBezTo>
                  <a:pt x="242274" y="259296"/>
                  <a:pt x="280113" y="212527"/>
                  <a:pt x="285359" y="156270"/>
                </a:cubicBezTo>
                <a:lnTo>
                  <a:pt x="223186" y="156270"/>
                </a:lnTo>
                <a:close/>
                <a:moveTo>
                  <a:pt x="285359" y="129480"/>
                </a:moveTo>
                <a:cubicBezTo>
                  <a:pt x="280113" y="73223"/>
                  <a:pt x="242274" y="26398"/>
                  <a:pt x="190872" y="8204"/>
                </a:cubicBezTo>
                <a:cubicBezTo>
                  <a:pt x="208899" y="37337"/>
                  <a:pt x="221233" y="81707"/>
                  <a:pt x="223186" y="129480"/>
                </a:cubicBezTo>
                <a:lnTo>
                  <a:pt x="285359" y="12948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8" name="Text 6"/>
          <p:cNvSpPr/>
          <p:nvPr/>
        </p:nvSpPr>
        <p:spPr>
          <a:xfrm>
            <a:off x="502407" y="4952814"/>
            <a:ext cx="2143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Pervasief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507169" y="5295677"/>
            <a:ext cx="2133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Doordringt alle sectoren</a:t>
            </a: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2926891" y="4394522"/>
            <a:ext cx="2374106" cy="1288256"/>
          </a:xfrm>
          <a:custGeom>
            <a:avLst/>
            <a:gdLst/>
            <a:ahLst/>
            <a:cxnLst/>
            <a:rect l="l" t="t" r="r" b="b"/>
            <a:pathLst>
              <a:path w="2374106" h="1288256">
                <a:moveTo>
                  <a:pt x="76200" y="0"/>
                </a:moveTo>
                <a:lnTo>
                  <a:pt x="2297906" y="0"/>
                </a:lnTo>
                <a:cubicBezTo>
                  <a:pt x="2339990" y="0"/>
                  <a:pt x="2374106" y="34116"/>
                  <a:pt x="2374106" y="76200"/>
                </a:cubicBezTo>
                <a:lnTo>
                  <a:pt x="2374106" y="1212056"/>
                </a:lnTo>
                <a:cubicBezTo>
                  <a:pt x="2374106" y="1254140"/>
                  <a:pt x="2339990" y="1288256"/>
                  <a:pt x="2297906" y="1288256"/>
                </a:cubicBezTo>
                <a:lnTo>
                  <a:pt x="76200" y="1288256"/>
                </a:lnTo>
                <a:cubicBezTo>
                  <a:pt x="34116" y="1288256"/>
                  <a:pt x="0" y="1254140"/>
                  <a:pt x="0" y="1212056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1" name="Shape 9"/>
          <p:cNvSpPr/>
          <p:nvPr/>
        </p:nvSpPr>
        <p:spPr>
          <a:xfrm>
            <a:off x="3974232" y="4552838"/>
            <a:ext cx="285750" cy="285750"/>
          </a:xfrm>
          <a:custGeom>
            <a:avLst/>
            <a:gdLst/>
            <a:ahLst/>
            <a:cxnLst/>
            <a:rect l="l" t="t" r="r" b="b"/>
            <a:pathLst>
              <a:path w="285750" h="285750">
                <a:moveTo>
                  <a:pt x="35719" y="35719"/>
                </a:moveTo>
                <a:cubicBezTo>
                  <a:pt x="35719" y="25840"/>
                  <a:pt x="27738" y="17859"/>
                  <a:pt x="17859" y="17859"/>
                </a:cubicBezTo>
                <a:cubicBezTo>
                  <a:pt x="7981" y="17859"/>
                  <a:pt x="0" y="25840"/>
                  <a:pt x="0" y="35719"/>
                </a:cubicBezTo>
                <a:lnTo>
                  <a:pt x="0" y="223242"/>
                </a:lnTo>
                <a:cubicBezTo>
                  <a:pt x="0" y="247910"/>
                  <a:pt x="19980" y="267891"/>
                  <a:pt x="44648" y="267891"/>
                </a:cubicBezTo>
                <a:lnTo>
                  <a:pt x="267891" y="267891"/>
                </a:lnTo>
                <a:cubicBezTo>
                  <a:pt x="277769" y="267891"/>
                  <a:pt x="285750" y="259910"/>
                  <a:pt x="285750" y="250031"/>
                </a:cubicBezTo>
                <a:cubicBezTo>
                  <a:pt x="285750" y="240153"/>
                  <a:pt x="277769" y="232172"/>
                  <a:pt x="267891" y="232172"/>
                </a:cubicBezTo>
                <a:lnTo>
                  <a:pt x="44648" y="232172"/>
                </a:lnTo>
                <a:cubicBezTo>
                  <a:pt x="39737" y="232172"/>
                  <a:pt x="35719" y="228154"/>
                  <a:pt x="35719" y="223242"/>
                </a:cubicBezTo>
                <a:lnTo>
                  <a:pt x="35719" y="35719"/>
                </a:lnTo>
                <a:close/>
                <a:moveTo>
                  <a:pt x="262644" y="84051"/>
                </a:moveTo>
                <a:cubicBezTo>
                  <a:pt x="269621" y="77074"/>
                  <a:pt x="269621" y="65745"/>
                  <a:pt x="262644" y="58769"/>
                </a:cubicBezTo>
                <a:cubicBezTo>
                  <a:pt x="255668" y="51792"/>
                  <a:pt x="244339" y="51792"/>
                  <a:pt x="237362" y="58769"/>
                </a:cubicBezTo>
                <a:lnTo>
                  <a:pt x="178594" y="117593"/>
                </a:lnTo>
                <a:lnTo>
                  <a:pt x="146558" y="85613"/>
                </a:lnTo>
                <a:cubicBezTo>
                  <a:pt x="139582" y="78637"/>
                  <a:pt x="128253" y="78637"/>
                  <a:pt x="121276" y="85613"/>
                </a:cubicBezTo>
                <a:lnTo>
                  <a:pt x="67698" y="139192"/>
                </a:lnTo>
                <a:cubicBezTo>
                  <a:pt x="60722" y="146168"/>
                  <a:pt x="60722" y="157497"/>
                  <a:pt x="67698" y="164474"/>
                </a:cubicBezTo>
                <a:cubicBezTo>
                  <a:pt x="74675" y="171450"/>
                  <a:pt x="86004" y="171450"/>
                  <a:pt x="92980" y="164474"/>
                </a:cubicBezTo>
                <a:lnTo>
                  <a:pt x="133945" y="123509"/>
                </a:lnTo>
                <a:lnTo>
                  <a:pt x="165981" y="155544"/>
                </a:lnTo>
                <a:cubicBezTo>
                  <a:pt x="172957" y="162520"/>
                  <a:pt x="184286" y="162520"/>
                  <a:pt x="191263" y="155544"/>
                </a:cubicBezTo>
                <a:lnTo>
                  <a:pt x="262700" y="84106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2" name="Text 10"/>
          <p:cNvSpPr/>
          <p:nvPr/>
        </p:nvSpPr>
        <p:spPr>
          <a:xfrm>
            <a:off x="3042345" y="4952814"/>
            <a:ext cx="2143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Verbeterend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3047107" y="5295677"/>
            <a:ext cx="2133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Wordt constant beter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467015" y="4394522"/>
            <a:ext cx="2374106" cy="1288256"/>
          </a:xfrm>
          <a:custGeom>
            <a:avLst/>
            <a:gdLst/>
            <a:ahLst/>
            <a:cxnLst/>
            <a:rect l="l" t="t" r="r" b="b"/>
            <a:pathLst>
              <a:path w="2374106" h="1288256">
                <a:moveTo>
                  <a:pt x="76200" y="0"/>
                </a:moveTo>
                <a:lnTo>
                  <a:pt x="2297906" y="0"/>
                </a:lnTo>
                <a:cubicBezTo>
                  <a:pt x="2339990" y="0"/>
                  <a:pt x="2374106" y="34116"/>
                  <a:pt x="2374106" y="76200"/>
                </a:cubicBezTo>
                <a:lnTo>
                  <a:pt x="2374106" y="1212056"/>
                </a:lnTo>
                <a:cubicBezTo>
                  <a:pt x="2374106" y="1254140"/>
                  <a:pt x="2339990" y="1288256"/>
                  <a:pt x="2297906" y="1288256"/>
                </a:cubicBezTo>
                <a:lnTo>
                  <a:pt x="76200" y="1288256"/>
                </a:lnTo>
                <a:cubicBezTo>
                  <a:pt x="34116" y="1288256"/>
                  <a:pt x="0" y="1254140"/>
                  <a:pt x="0" y="1212056"/>
                </a:cubicBezTo>
                <a:lnTo>
                  <a:pt x="0" y="76200"/>
                </a:lnTo>
                <a:cubicBezTo>
                  <a:pt x="0" y="34116"/>
                  <a:pt x="34116" y="0"/>
                  <a:pt x="76200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6550075" y="4552838"/>
            <a:ext cx="214313" cy="285750"/>
          </a:xfrm>
          <a:custGeom>
            <a:avLst/>
            <a:gdLst/>
            <a:ahLst/>
            <a:cxnLst/>
            <a:rect l="l" t="t" r="r" b="b"/>
            <a:pathLst>
              <a:path w="214313" h="285750">
                <a:moveTo>
                  <a:pt x="163469" y="214313"/>
                </a:moveTo>
                <a:cubicBezTo>
                  <a:pt x="167543" y="201867"/>
                  <a:pt x="175692" y="190593"/>
                  <a:pt x="184900" y="180882"/>
                </a:cubicBezTo>
                <a:cubicBezTo>
                  <a:pt x="203150" y="161683"/>
                  <a:pt x="214312" y="135731"/>
                  <a:pt x="214312" y="107156"/>
                </a:cubicBezTo>
                <a:cubicBezTo>
                  <a:pt x="214312" y="47997"/>
                  <a:pt x="166315" y="0"/>
                  <a:pt x="107156" y="0"/>
                </a:cubicBezTo>
                <a:cubicBezTo>
                  <a:pt x="47997" y="0"/>
                  <a:pt x="0" y="47997"/>
                  <a:pt x="0" y="107156"/>
                </a:cubicBezTo>
                <a:cubicBezTo>
                  <a:pt x="0" y="135731"/>
                  <a:pt x="11162" y="161683"/>
                  <a:pt x="29412" y="180882"/>
                </a:cubicBezTo>
                <a:cubicBezTo>
                  <a:pt x="38621" y="190593"/>
                  <a:pt x="46825" y="201867"/>
                  <a:pt x="50843" y="214313"/>
                </a:cubicBezTo>
                <a:lnTo>
                  <a:pt x="163413" y="214313"/>
                </a:lnTo>
                <a:close/>
                <a:moveTo>
                  <a:pt x="160734" y="241102"/>
                </a:moveTo>
                <a:lnTo>
                  <a:pt x="53578" y="241102"/>
                </a:lnTo>
                <a:lnTo>
                  <a:pt x="53578" y="250031"/>
                </a:lnTo>
                <a:cubicBezTo>
                  <a:pt x="53578" y="274700"/>
                  <a:pt x="73558" y="294680"/>
                  <a:pt x="98227" y="294680"/>
                </a:cubicBezTo>
                <a:lnTo>
                  <a:pt x="116086" y="294680"/>
                </a:lnTo>
                <a:cubicBezTo>
                  <a:pt x="140754" y="294680"/>
                  <a:pt x="160734" y="274700"/>
                  <a:pt x="160734" y="250031"/>
                </a:cubicBezTo>
                <a:lnTo>
                  <a:pt x="160734" y="241102"/>
                </a:lnTo>
                <a:close/>
                <a:moveTo>
                  <a:pt x="102691" y="62508"/>
                </a:moveTo>
                <a:cubicBezTo>
                  <a:pt x="80479" y="62508"/>
                  <a:pt x="62508" y="80479"/>
                  <a:pt x="62508" y="102691"/>
                </a:cubicBezTo>
                <a:cubicBezTo>
                  <a:pt x="62508" y="110114"/>
                  <a:pt x="56536" y="116086"/>
                  <a:pt x="49113" y="116086"/>
                </a:cubicBezTo>
                <a:cubicBezTo>
                  <a:pt x="41690" y="116086"/>
                  <a:pt x="35719" y="110114"/>
                  <a:pt x="35719" y="102691"/>
                </a:cubicBezTo>
                <a:cubicBezTo>
                  <a:pt x="35719" y="65689"/>
                  <a:pt x="65689" y="35719"/>
                  <a:pt x="102691" y="35719"/>
                </a:cubicBezTo>
                <a:cubicBezTo>
                  <a:pt x="110114" y="35719"/>
                  <a:pt x="116086" y="41690"/>
                  <a:pt x="116086" y="49113"/>
                </a:cubicBezTo>
                <a:cubicBezTo>
                  <a:pt x="116086" y="56536"/>
                  <a:pt x="110114" y="62508"/>
                  <a:pt x="102691" y="62508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6" name="Text 14"/>
          <p:cNvSpPr/>
          <p:nvPr/>
        </p:nvSpPr>
        <p:spPr>
          <a:xfrm>
            <a:off x="5582469" y="4952814"/>
            <a:ext cx="21431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Innovatief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5587231" y="5295677"/>
            <a:ext cx="2133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Sporen innovatie</a:t>
            </a: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171408" y="2685976"/>
            <a:ext cx="35719" cy="685800"/>
          </a:xfrm>
          <a:custGeom>
            <a:avLst/>
            <a:gdLst/>
            <a:ahLst/>
            <a:cxnLst/>
            <a:rect l="l" t="t" r="r" b="b"/>
            <a:pathLst>
              <a:path w="35719" h="685800">
                <a:moveTo>
                  <a:pt x="0" y="0"/>
                </a:moveTo>
                <a:lnTo>
                  <a:pt x="35719" y="0"/>
                </a:lnTo>
                <a:lnTo>
                  <a:pt x="357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9" name="Shape 17"/>
          <p:cNvSpPr/>
          <p:nvPr/>
        </p:nvSpPr>
        <p:spPr>
          <a:xfrm>
            <a:off x="8446294" y="2723927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4288" y="14288"/>
                </a:moveTo>
                <a:cubicBezTo>
                  <a:pt x="6385" y="14288"/>
                  <a:pt x="0" y="20672"/>
                  <a:pt x="0" y="28575"/>
                </a:cubicBezTo>
                <a:lnTo>
                  <a:pt x="0" y="192881"/>
                </a:lnTo>
                <a:cubicBezTo>
                  <a:pt x="0" y="204713"/>
                  <a:pt x="9599" y="214313"/>
                  <a:pt x="21431" y="214313"/>
                </a:cubicBezTo>
                <a:lnTo>
                  <a:pt x="207169" y="214313"/>
                </a:lnTo>
                <a:cubicBezTo>
                  <a:pt x="219001" y="214313"/>
                  <a:pt x="228600" y="204713"/>
                  <a:pt x="228600" y="192881"/>
                </a:cubicBezTo>
                <a:lnTo>
                  <a:pt x="228600" y="67955"/>
                </a:lnTo>
                <a:cubicBezTo>
                  <a:pt x="228600" y="59829"/>
                  <a:pt x="219938" y="54694"/>
                  <a:pt x="212794" y="58534"/>
                </a:cubicBezTo>
                <a:lnTo>
                  <a:pt x="142875" y="96173"/>
                </a:lnTo>
                <a:lnTo>
                  <a:pt x="142875" y="67955"/>
                </a:lnTo>
                <a:cubicBezTo>
                  <a:pt x="142875" y="59829"/>
                  <a:pt x="134213" y="54694"/>
                  <a:pt x="127069" y="58534"/>
                </a:cubicBezTo>
                <a:lnTo>
                  <a:pt x="57150" y="96173"/>
                </a:lnTo>
                <a:lnTo>
                  <a:pt x="57150" y="28575"/>
                </a:lnTo>
                <a:cubicBezTo>
                  <a:pt x="57150" y="20672"/>
                  <a:pt x="50765" y="14288"/>
                  <a:pt x="42863" y="14288"/>
                </a:cubicBezTo>
                <a:lnTo>
                  <a:pt x="14288" y="14288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0" name="Text 18"/>
          <p:cNvSpPr/>
          <p:nvPr/>
        </p:nvSpPr>
        <p:spPr>
          <a:xfrm>
            <a:off x="8817694" y="2685976"/>
            <a:ext cx="10001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Industrie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417719" y="3104927"/>
            <a:ext cx="3476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Productie, logistiek, supply chain optimalisatie</a:t>
            </a: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8171408" y="3676427"/>
            <a:ext cx="35719" cy="685800"/>
          </a:xfrm>
          <a:custGeom>
            <a:avLst/>
            <a:gdLst/>
            <a:ahLst/>
            <a:cxnLst/>
            <a:rect l="l" t="t" r="r" b="b"/>
            <a:pathLst>
              <a:path w="35719" h="685800">
                <a:moveTo>
                  <a:pt x="0" y="0"/>
                </a:moveTo>
                <a:lnTo>
                  <a:pt x="35719" y="0"/>
                </a:lnTo>
                <a:lnTo>
                  <a:pt x="357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3" name="Shape 21"/>
          <p:cNvSpPr/>
          <p:nvPr/>
        </p:nvSpPr>
        <p:spPr>
          <a:xfrm>
            <a:off x="8446294" y="3714378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89297" y="21431"/>
                </a:moveTo>
                <a:lnTo>
                  <a:pt x="139303" y="21431"/>
                </a:lnTo>
                <a:cubicBezTo>
                  <a:pt x="141268" y="21431"/>
                  <a:pt x="142875" y="23039"/>
                  <a:pt x="142875" y="25003"/>
                </a:cubicBezTo>
                <a:lnTo>
                  <a:pt x="142875" y="42863"/>
                </a:lnTo>
                <a:lnTo>
                  <a:pt x="85725" y="42863"/>
                </a:lnTo>
                <a:lnTo>
                  <a:pt x="85725" y="25003"/>
                </a:lnTo>
                <a:cubicBezTo>
                  <a:pt x="85725" y="23039"/>
                  <a:pt x="87332" y="21431"/>
                  <a:pt x="89297" y="21431"/>
                </a:cubicBezTo>
                <a:close/>
                <a:moveTo>
                  <a:pt x="64294" y="25003"/>
                </a:moveTo>
                <a:lnTo>
                  <a:pt x="64294" y="42863"/>
                </a:lnTo>
                <a:lnTo>
                  <a:pt x="28575" y="42863"/>
                </a:lnTo>
                <a:cubicBezTo>
                  <a:pt x="12814" y="42863"/>
                  <a:pt x="0" y="55677"/>
                  <a:pt x="0" y="71438"/>
                </a:cubicBezTo>
                <a:lnTo>
                  <a:pt x="0" y="114300"/>
                </a:lnTo>
                <a:lnTo>
                  <a:pt x="228600" y="114300"/>
                </a:lnTo>
                <a:lnTo>
                  <a:pt x="228600" y="71438"/>
                </a:lnTo>
                <a:cubicBezTo>
                  <a:pt x="228600" y="55677"/>
                  <a:pt x="215786" y="42863"/>
                  <a:pt x="200025" y="42863"/>
                </a:cubicBezTo>
                <a:lnTo>
                  <a:pt x="164306" y="42863"/>
                </a:lnTo>
                <a:lnTo>
                  <a:pt x="164306" y="25003"/>
                </a:lnTo>
                <a:cubicBezTo>
                  <a:pt x="164306" y="11207"/>
                  <a:pt x="153099" y="0"/>
                  <a:pt x="139303" y="0"/>
                </a:cubicBezTo>
                <a:lnTo>
                  <a:pt x="89297" y="0"/>
                </a:lnTo>
                <a:cubicBezTo>
                  <a:pt x="75501" y="0"/>
                  <a:pt x="64294" y="11207"/>
                  <a:pt x="64294" y="25003"/>
                </a:cubicBezTo>
                <a:close/>
                <a:moveTo>
                  <a:pt x="228600" y="135731"/>
                </a:moveTo>
                <a:lnTo>
                  <a:pt x="142875" y="135731"/>
                </a:lnTo>
                <a:lnTo>
                  <a:pt x="142875" y="142875"/>
                </a:lnTo>
                <a:cubicBezTo>
                  <a:pt x="142875" y="150778"/>
                  <a:pt x="136490" y="157163"/>
                  <a:pt x="128588" y="157163"/>
                </a:cubicBezTo>
                <a:lnTo>
                  <a:pt x="100013" y="157163"/>
                </a:lnTo>
                <a:cubicBezTo>
                  <a:pt x="92110" y="157163"/>
                  <a:pt x="85725" y="150778"/>
                  <a:pt x="85725" y="142875"/>
                </a:cubicBezTo>
                <a:lnTo>
                  <a:pt x="85725" y="135731"/>
                </a:lnTo>
                <a:lnTo>
                  <a:pt x="0" y="135731"/>
                </a:lnTo>
                <a:lnTo>
                  <a:pt x="0" y="185738"/>
                </a:lnTo>
                <a:cubicBezTo>
                  <a:pt x="0" y="201498"/>
                  <a:pt x="12814" y="214313"/>
                  <a:pt x="28575" y="214313"/>
                </a:cubicBezTo>
                <a:lnTo>
                  <a:pt x="200025" y="214313"/>
                </a:lnTo>
                <a:cubicBezTo>
                  <a:pt x="215786" y="214313"/>
                  <a:pt x="228600" y="201498"/>
                  <a:pt x="228600" y="185738"/>
                </a:cubicBezTo>
                <a:lnTo>
                  <a:pt x="228600" y="135731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4" name="Text 22"/>
          <p:cNvSpPr/>
          <p:nvPr/>
        </p:nvSpPr>
        <p:spPr>
          <a:xfrm>
            <a:off x="8817694" y="3676427"/>
            <a:ext cx="10096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Diensten</a:t>
            </a:r>
            <a:endParaRPr lang="en-US" sz="1600" dirty="0"/>
          </a:p>
        </p:txBody>
      </p:sp>
      <p:sp>
        <p:nvSpPr>
          <p:cNvPr id="25" name="Text 23"/>
          <p:cNvSpPr/>
          <p:nvPr/>
        </p:nvSpPr>
        <p:spPr>
          <a:xfrm>
            <a:off x="8417719" y="4095378"/>
            <a:ext cx="3476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Financiën, gezondheidszorg, klantenservice</a:t>
            </a: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8171408" y="4666878"/>
            <a:ext cx="35719" cy="685800"/>
          </a:xfrm>
          <a:custGeom>
            <a:avLst/>
            <a:gdLst/>
            <a:ahLst/>
            <a:cxnLst/>
            <a:rect l="l" t="t" r="r" b="b"/>
            <a:pathLst>
              <a:path w="35719" h="685800">
                <a:moveTo>
                  <a:pt x="0" y="0"/>
                </a:moveTo>
                <a:lnTo>
                  <a:pt x="35719" y="0"/>
                </a:lnTo>
                <a:lnTo>
                  <a:pt x="35719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7" name="Shape 25"/>
          <p:cNvSpPr/>
          <p:nvPr/>
        </p:nvSpPr>
        <p:spPr>
          <a:xfrm>
            <a:off x="8417719" y="4704829"/>
            <a:ext cx="285750" cy="228600"/>
          </a:xfrm>
          <a:custGeom>
            <a:avLst/>
            <a:gdLst/>
            <a:ahLst/>
            <a:cxnLst/>
            <a:rect l="l" t="t" r="r" b="b"/>
            <a:pathLst>
              <a:path w="285750" h="228600">
                <a:moveTo>
                  <a:pt x="142875" y="7144"/>
                </a:moveTo>
                <a:cubicBezTo>
                  <a:pt x="168503" y="7144"/>
                  <a:pt x="189309" y="27950"/>
                  <a:pt x="189309" y="53578"/>
                </a:cubicBezTo>
                <a:cubicBezTo>
                  <a:pt x="189309" y="79206"/>
                  <a:pt x="168503" y="100013"/>
                  <a:pt x="142875" y="100013"/>
                </a:cubicBezTo>
                <a:cubicBezTo>
                  <a:pt x="117247" y="100013"/>
                  <a:pt x="96441" y="79206"/>
                  <a:pt x="96441" y="53578"/>
                </a:cubicBezTo>
                <a:cubicBezTo>
                  <a:pt x="96441" y="27950"/>
                  <a:pt x="117247" y="7144"/>
                  <a:pt x="142875" y="7144"/>
                </a:cubicBezTo>
                <a:close/>
                <a:moveTo>
                  <a:pt x="42863" y="39291"/>
                </a:moveTo>
                <a:cubicBezTo>
                  <a:pt x="60605" y="39291"/>
                  <a:pt x="75009" y="53695"/>
                  <a:pt x="75009" y="71438"/>
                </a:cubicBezTo>
                <a:cubicBezTo>
                  <a:pt x="75009" y="89180"/>
                  <a:pt x="60605" y="103584"/>
                  <a:pt x="42863" y="103584"/>
                </a:cubicBezTo>
                <a:cubicBezTo>
                  <a:pt x="25120" y="103584"/>
                  <a:pt x="10716" y="89180"/>
                  <a:pt x="10716" y="71438"/>
                </a:cubicBezTo>
                <a:cubicBezTo>
                  <a:pt x="10716" y="53695"/>
                  <a:pt x="25120" y="39291"/>
                  <a:pt x="42862" y="39291"/>
                </a:cubicBezTo>
                <a:close/>
                <a:moveTo>
                  <a:pt x="0" y="185738"/>
                </a:moveTo>
                <a:cubicBezTo>
                  <a:pt x="0" y="154171"/>
                  <a:pt x="25584" y="128588"/>
                  <a:pt x="57150" y="128588"/>
                </a:cubicBezTo>
                <a:cubicBezTo>
                  <a:pt x="62865" y="128588"/>
                  <a:pt x="68401" y="129436"/>
                  <a:pt x="73625" y="130999"/>
                </a:cubicBezTo>
                <a:cubicBezTo>
                  <a:pt x="58936" y="147429"/>
                  <a:pt x="50006" y="169128"/>
                  <a:pt x="50006" y="192881"/>
                </a:cubicBezTo>
                <a:lnTo>
                  <a:pt x="50006" y="200025"/>
                </a:lnTo>
                <a:cubicBezTo>
                  <a:pt x="50006" y="205115"/>
                  <a:pt x="51078" y="209937"/>
                  <a:pt x="52998" y="214313"/>
                </a:cubicBezTo>
                <a:lnTo>
                  <a:pt x="14288" y="214313"/>
                </a:lnTo>
                <a:cubicBezTo>
                  <a:pt x="6385" y="214313"/>
                  <a:pt x="0" y="207928"/>
                  <a:pt x="0" y="200025"/>
                </a:cubicBezTo>
                <a:lnTo>
                  <a:pt x="0" y="185738"/>
                </a:lnTo>
                <a:close/>
                <a:moveTo>
                  <a:pt x="232752" y="214313"/>
                </a:moveTo>
                <a:cubicBezTo>
                  <a:pt x="234672" y="209937"/>
                  <a:pt x="235744" y="205115"/>
                  <a:pt x="235744" y="200025"/>
                </a:cubicBezTo>
                <a:lnTo>
                  <a:pt x="235744" y="192881"/>
                </a:lnTo>
                <a:cubicBezTo>
                  <a:pt x="235744" y="169128"/>
                  <a:pt x="226814" y="147429"/>
                  <a:pt x="212125" y="130999"/>
                </a:cubicBezTo>
                <a:cubicBezTo>
                  <a:pt x="217349" y="129436"/>
                  <a:pt x="222885" y="128588"/>
                  <a:pt x="228600" y="128588"/>
                </a:cubicBezTo>
                <a:cubicBezTo>
                  <a:pt x="260166" y="128588"/>
                  <a:pt x="285750" y="154171"/>
                  <a:pt x="285750" y="185738"/>
                </a:cubicBezTo>
                <a:lnTo>
                  <a:pt x="285750" y="200025"/>
                </a:lnTo>
                <a:cubicBezTo>
                  <a:pt x="285750" y="207928"/>
                  <a:pt x="279365" y="214313"/>
                  <a:pt x="271463" y="214313"/>
                </a:cubicBezTo>
                <a:lnTo>
                  <a:pt x="232752" y="214313"/>
                </a:lnTo>
                <a:close/>
                <a:moveTo>
                  <a:pt x="210741" y="71438"/>
                </a:moveTo>
                <a:cubicBezTo>
                  <a:pt x="210741" y="53695"/>
                  <a:pt x="225145" y="39291"/>
                  <a:pt x="242888" y="39291"/>
                </a:cubicBezTo>
                <a:cubicBezTo>
                  <a:pt x="260630" y="39291"/>
                  <a:pt x="275034" y="53695"/>
                  <a:pt x="275034" y="71437"/>
                </a:cubicBezTo>
                <a:cubicBezTo>
                  <a:pt x="275034" y="89180"/>
                  <a:pt x="260630" y="103584"/>
                  <a:pt x="242888" y="103584"/>
                </a:cubicBezTo>
                <a:cubicBezTo>
                  <a:pt x="225145" y="103584"/>
                  <a:pt x="210741" y="89180"/>
                  <a:pt x="210741" y="71438"/>
                </a:cubicBezTo>
                <a:close/>
                <a:moveTo>
                  <a:pt x="71438" y="192881"/>
                </a:moveTo>
                <a:cubicBezTo>
                  <a:pt x="71438" y="153412"/>
                  <a:pt x="103406" y="121444"/>
                  <a:pt x="142875" y="121444"/>
                </a:cubicBezTo>
                <a:cubicBezTo>
                  <a:pt x="182344" y="121444"/>
                  <a:pt x="214313" y="153412"/>
                  <a:pt x="214313" y="192881"/>
                </a:cubicBezTo>
                <a:lnTo>
                  <a:pt x="214313" y="200025"/>
                </a:lnTo>
                <a:cubicBezTo>
                  <a:pt x="214313" y="207928"/>
                  <a:pt x="207928" y="214313"/>
                  <a:pt x="200025" y="214313"/>
                </a:cubicBezTo>
                <a:lnTo>
                  <a:pt x="85725" y="214313"/>
                </a:lnTo>
                <a:cubicBezTo>
                  <a:pt x="77822" y="214313"/>
                  <a:pt x="71438" y="207928"/>
                  <a:pt x="71438" y="200025"/>
                </a:cubicBezTo>
                <a:lnTo>
                  <a:pt x="71438" y="192881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8" name="Text 26"/>
          <p:cNvSpPr/>
          <p:nvPr/>
        </p:nvSpPr>
        <p:spPr>
          <a:xfrm>
            <a:off x="8817694" y="4666878"/>
            <a:ext cx="14668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Maatschappij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8417719" y="5085829"/>
            <a:ext cx="34766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Onderwijs, overheid, transport, energie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ADOPTIE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 Tipping Point is Hier</a:t>
            </a:r>
            <a:endParaRPr lang="en-US" sz="1600" dirty="0"/>
          </a:p>
        </p:txBody>
      </p:sp>
      <p:pic>
        <p:nvPicPr>
          <p:cNvPr id="4" name="Image 0" descr="https://kimi-img.moonshot.cn/pub/slides/26-01-26-01:53:07-d5r5h0u1bb2u488j99m0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81000" y="1371265"/>
            <a:ext cx="7515225" cy="5105400"/>
          </a:xfrm>
          <a:prstGeom prst="roundRect">
            <a:avLst>
              <a:gd name="adj" fmla="val 0"/>
            </a:avLst>
          </a:prstGeom>
        </p:spPr>
      </p:pic>
      <p:sp>
        <p:nvSpPr>
          <p:cNvPr id="5" name="Shape 2"/>
          <p:cNvSpPr/>
          <p:nvPr/>
        </p:nvSpPr>
        <p:spPr>
          <a:xfrm>
            <a:off x="8210104" y="1380381"/>
            <a:ext cx="3593306" cy="1535906"/>
          </a:xfrm>
          <a:custGeom>
            <a:avLst/>
            <a:gdLst/>
            <a:ahLst/>
            <a:cxnLst/>
            <a:rect l="l" t="t" r="r" b="b"/>
            <a:pathLst>
              <a:path w="3593306" h="1535906">
                <a:moveTo>
                  <a:pt x="76196" y="0"/>
                </a:moveTo>
                <a:lnTo>
                  <a:pt x="3517110" y="0"/>
                </a:lnTo>
                <a:cubicBezTo>
                  <a:pt x="3559192" y="0"/>
                  <a:pt x="3593306" y="34114"/>
                  <a:pt x="3593306" y="76196"/>
                </a:cubicBezTo>
                <a:lnTo>
                  <a:pt x="3593306" y="1459710"/>
                </a:lnTo>
                <a:cubicBezTo>
                  <a:pt x="3593306" y="1501792"/>
                  <a:pt x="3559192" y="1535906"/>
                  <a:pt x="3517110" y="1535906"/>
                </a:cubicBezTo>
                <a:lnTo>
                  <a:pt x="76196" y="1535906"/>
                </a:lnTo>
                <a:cubicBezTo>
                  <a:pt x="34114" y="1535906"/>
                  <a:pt x="0" y="1501792"/>
                  <a:pt x="0" y="1459710"/>
                </a:cubicBezTo>
                <a:lnTo>
                  <a:pt x="0" y="76196"/>
                </a:lnTo>
                <a:cubicBezTo>
                  <a:pt x="0" y="34114"/>
                  <a:pt x="34114" y="0"/>
                  <a:pt x="76196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225544" y="1538697"/>
            <a:ext cx="35623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14%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8325557" y="2186285"/>
            <a:ext cx="3362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Bedrijven met AI in 2024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330319" y="2529148"/>
            <a:ext cx="335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Vergeleken met 5,6% in 2020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8210104" y="3156272"/>
            <a:ext cx="3593306" cy="1535906"/>
          </a:xfrm>
          <a:custGeom>
            <a:avLst/>
            <a:gdLst/>
            <a:ahLst/>
            <a:cxnLst/>
            <a:rect l="l" t="t" r="r" b="b"/>
            <a:pathLst>
              <a:path w="3593306" h="1535906">
                <a:moveTo>
                  <a:pt x="76196" y="0"/>
                </a:moveTo>
                <a:lnTo>
                  <a:pt x="3517110" y="0"/>
                </a:lnTo>
                <a:cubicBezTo>
                  <a:pt x="3559192" y="0"/>
                  <a:pt x="3593306" y="34114"/>
                  <a:pt x="3593306" y="76196"/>
                </a:cubicBezTo>
                <a:lnTo>
                  <a:pt x="3593306" y="1459710"/>
                </a:lnTo>
                <a:cubicBezTo>
                  <a:pt x="3593306" y="1501792"/>
                  <a:pt x="3559192" y="1535906"/>
                  <a:pt x="3517110" y="1535906"/>
                </a:cubicBezTo>
                <a:lnTo>
                  <a:pt x="76196" y="1535906"/>
                </a:lnTo>
                <a:cubicBezTo>
                  <a:pt x="34114" y="1535906"/>
                  <a:pt x="0" y="1501792"/>
                  <a:pt x="0" y="1459710"/>
                </a:cubicBezTo>
                <a:lnTo>
                  <a:pt x="0" y="76196"/>
                </a:lnTo>
                <a:cubicBezTo>
                  <a:pt x="0" y="34114"/>
                  <a:pt x="34114" y="0"/>
                  <a:pt x="76196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225544" y="3314588"/>
            <a:ext cx="35623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40%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8325557" y="3962177"/>
            <a:ext cx="3362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Werknemers gebruiken AI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8330319" y="4305040"/>
            <a:ext cx="335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Thuis of op het werk (VS)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8210104" y="4932164"/>
            <a:ext cx="3593306" cy="1535906"/>
          </a:xfrm>
          <a:custGeom>
            <a:avLst/>
            <a:gdLst/>
            <a:ahLst/>
            <a:cxnLst/>
            <a:rect l="l" t="t" r="r" b="b"/>
            <a:pathLst>
              <a:path w="3593306" h="1535906">
                <a:moveTo>
                  <a:pt x="76196" y="0"/>
                </a:moveTo>
                <a:lnTo>
                  <a:pt x="3517110" y="0"/>
                </a:lnTo>
                <a:cubicBezTo>
                  <a:pt x="3559192" y="0"/>
                  <a:pt x="3593306" y="34114"/>
                  <a:pt x="3593306" y="76196"/>
                </a:cubicBezTo>
                <a:lnTo>
                  <a:pt x="3593306" y="1459710"/>
                </a:lnTo>
                <a:cubicBezTo>
                  <a:pt x="3593306" y="1501792"/>
                  <a:pt x="3559192" y="1535906"/>
                  <a:pt x="3517110" y="1535906"/>
                </a:cubicBezTo>
                <a:lnTo>
                  <a:pt x="76196" y="1535906"/>
                </a:lnTo>
                <a:cubicBezTo>
                  <a:pt x="34114" y="1535906"/>
                  <a:pt x="0" y="1501792"/>
                  <a:pt x="0" y="1459710"/>
                </a:cubicBezTo>
                <a:lnTo>
                  <a:pt x="0" y="76196"/>
                </a:lnTo>
                <a:cubicBezTo>
                  <a:pt x="0" y="34114"/>
                  <a:pt x="34114" y="0"/>
                  <a:pt x="76196" y="0"/>
                </a:cubicBezTo>
                <a:close/>
              </a:path>
            </a:pathLst>
          </a:custGeom>
          <a:solidFill>
            <a:srgbClr val="000000">
              <a:alpha val="0"/>
            </a:srgbClr>
          </a:solidFill>
          <a:ln w="15875">
            <a:solidFill>
              <a:srgbClr val="6AFFAF">
                <a:alpha val="20000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225544" y="5090480"/>
            <a:ext cx="3562350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5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700M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8325557" y="5738068"/>
            <a:ext cx="33623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ChatGPT gebruikers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8330319" y="6080931"/>
            <a:ext cx="33528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20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Wekelijks actieve gebruikers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web-img.moonshot.cn/img/static.vecteezy.com/a5f69f2e0334429442a0d77fde8d1233d53edfbc.jpg">    </p:cNvPr>
          <p:cNvPicPr>
            <a:picLocks noChangeAspect="1"/>
          </p:cNvPicPr>
          <p:nvPr/>
        </p:nvPicPr>
        <p:blipFill>
          <a:blip r:embed="rId1">
            <a:alphaModFix amt="30000"/>
          </a:blip>
          <a:srcRect l="51" r="51" t="0" b="0"/>
          <a:stretch/>
        </p:blipFill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rotWithShape="1" flip="none">
            <a:gsLst>
              <a:gs pos="0">
                <a:srgbClr val="0A0A0B"/>
              </a:gs>
              <a:gs pos="50000">
                <a:srgbClr val="0A0A0B">
                  <a:alpha val="90000"/>
                </a:srgbClr>
              </a:gs>
              <a:gs pos="100000">
                <a:srgbClr val="0A0A0B">
                  <a:alpha val="50000"/>
                </a:srgbClr>
              </a:gs>
            </a:gsLst>
            <a:lin ang="0" scaled="1"/>
          </a:gradFill>
          <a:ln/>
        </p:spPr>
      </p:sp>
      <p:sp>
        <p:nvSpPr>
          <p:cNvPr id="4" name="Text 1"/>
          <p:cNvSpPr/>
          <p:nvPr/>
        </p:nvSpPr>
        <p:spPr>
          <a:xfrm>
            <a:off x="381000" y="1352848"/>
            <a:ext cx="4457700" cy="12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9600" b="1" dirty="0">
                <a:solidFill>
                  <a:srgbClr val="6AFFAF">
                    <a:alpha val="10000"/>
                  </a:srgbClr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02</a:t>
            </a:r>
            <a:endParaRPr lang="en-US" sz="1600" dirty="0"/>
          </a:p>
        </p:txBody>
      </p:sp>
      <p:sp>
        <p:nvSpPr>
          <p:cNvPr id="5" name="Text 2"/>
          <p:cNvSpPr/>
          <p:nvPr/>
        </p:nvSpPr>
        <p:spPr>
          <a:xfrm>
            <a:off x="381000" y="2800573"/>
            <a:ext cx="4191000" cy="171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Cijfers die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rgbClr val="E4E2DD"/>
                </a:solidFill>
                <a:latin typeface="Hedvig Letters Sans" pitchFamily="34" charset="0"/>
                <a:ea typeface="Hedvig Letters Sans" pitchFamily="34" charset="-122"/>
                <a:cs typeface="Hedvig Letters Sans" pitchFamily="34" charset="-120"/>
              </a:rPr>
              <a:t>Tellen</a:t>
            </a:r>
            <a:endParaRPr lang="en-US" sz="1600" dirty="0"/>
          </a:p>
        </p:txBody>
      </p:sp>
      <p:sp>
        <p:nvSpPr>
          <p:cNvPr id="6" name="Shape 3"/>
          <p:cNvSpPr/>
          <p:nvPr/>
        </p:nvSpPr>
        <p:spPr>
          <a:xfrm>
            <a:off x="381000" y="4819427"/>
            <a:ext cx="1219200" cy="38100"/>
          </a:xfrm>
          <a:custGeom>
            <a:avLst/>
            <a:gdLst/>
            <a:ahLst/>
            <a:cxnLst/>
            <a:rect l="l" t="t" r="r" b="b"/>
            <a:pathLst>
              <a:path w="1219200" h="38100">
                <a:moveTo>
                  <a:pt x="0" y="0"/>
                </a:moveTo>
                <a:lnTo>
                  <a:pt x="1219200" y="0"/>
                </a:lnTo>
                <a:lnTo>
                  <a:pt x="1219200" y="38100"/>
                </a:lnTo>
                <a:lnTo>
                  <a:pt x="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7" name="Text 4"/>
          <p:cNvSpPr/>
          <p:nvPr/>
        </p:nvSpPr>
        <p:spPr>
          <a:xfrm>
            <a:off x="381000" y="5162104"/>
            <a:ext cx="399097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00000"/>
              </a:lnSpc>
            </a:pPr>
            <a:r>
              <a:rPr lang="en-US" sz="22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Economische Impact van AI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81000" y="381000"/>
            <a:ext cx="115062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200" b="1" spc="120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PROJECTIES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81000" y="685540"/>
            <a:ext cx="11658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Triljoenen op Tafel</a:t>
            </a: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398859" y="1371265"/>
            <a:ext cx="35719" cy="2114550"/>
          </a:xfrm>
          <a:custGeom>
            <a:avLst/>
            <a:gdLst/>
            <a:ahLst/>
            <a:cxnLst/>
            <a:rect l="l" t="t" r="r" b="b"/>
            <a:pathLst>
              <a:path w="35719" h="2114550">
                <a:moveTo>
                  <a:pt x="0" y="0"/>
                </a:moveTo>
                <a:lnTo>
                  <a:pt x="35719" y="0"/>
                </a:lnTo>
                <a:lnTo>
                  <a:pt x="35719" y="2114550"/>
                </a:lnTo>
                <a:lnTo>
                  <a:pt x="0" y="211455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5" name="Text 3"/>
          <p:cNvSpPr/>
          <p:nvPr/>
        </p:nvSpPr>
        <p:spPr>
          <a:xfrm>
            <a:off x="645170" y="1599716"/>
            <a:ext cx="16859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Goldman Sachs</a:t>
            </a: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596012" y="159971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42863" y="42863"/>
                </a:moveTo>
                <a:cubicBezTo>
                  <a:pt x="42863" y="31008"/>
                  <a:pt x="33285" y="21431"/>
                  <a:pt x="21431" y="21431"/>
                </a:cubicBezTo>
                <a:cubicBezTo>
                  <a:pt x="9577" y="21431"/>
                  <a:pt x="0" y="31008"/>
                  <a:pt x="0" y="42863"/>
                </a:cubicBezTo>
                <a:lnTo>
                  <a:pt x="0" y="267891"/>
                </a:lnTo>
                <a:cubicBezTo>
                  <a:pt x="0" y="297493"/>
                  <a:pt x="23976" y="321469"/>
                  <a:pt x="53578" y="321469"/>
                </a:cubicBezTo>
                <a:lnTo>
                  <a:pt x="321469" y="321469"/>
                </a:lnTo>
                <a:cubicBezTo>
                  <a:pt x="333323" y="321469"/>
                  <a:pt x="342900" y="311892"/>
                  <a:pt x="342900" y="300038"/>
                </a:cubicBezTo>
                <a:cubicBezTo>
                  <a:pt x="342900" y="288183"/>
                  <a:pt x="333323" y="278606"/>
                  <a:pt x="321469" y="278606"/>
                </a:cubicBezTo>
                <a:lnTo>
                  <a:pt x="53578" y="278606"/>
                </a:lnTo>
                <a:cubicBezTo>
                  <a:pt x="47685" y="278606"/>
                  <a:pt x="42863" y="273784"/>
                  <a:pt x="42863" y="267891"/>
                </a:cubicBezTo>
                <a:lnTo>
                  <a:pt x="42863" y="42863"/>
                </a:lnTo>
                <a:close/>
                <a:moveTo>
                  <a:pt x="315173" y="100861"/>
                </a:moveTo>
                <a:cubicBezTo>
                  <a:pt x="323545" y="92489"/>
                  <a:pt x="323545" y="78894"/>
                  <a:pt x="315173" y="70522"/>
                </a:cubicBezTo>
                <a:cubicBezTo>
                  <a:pt x="306802" y="62151"/>
                  <a:pt x="293206" y="62151"/>
                  <a:pt x="284835" y="70522"/>
                </a:cubicBezTo>
                <a:lnTo>
                  <a:pt x="214313" y="141111"/>
                </a:lnTo>
                <a:lnTo>
                  <a:pt x="175870" y="102736"/>
                </a:lnTo>
                <a:cubicBezTo>
                  <a:pt x="167499" y="94364"/>
                  <a:pt x="153903" y="94364"/>
                  <a:pt x="145532" y="102736"/>
                </a:cubicBezTo>
                <a:lnTo>
                  <a:pt x="81238" y="167030"/>
                </a:lnTo>
                <a:cubicBezTo>
                  <a:pt x="72866" y="175401"/>
                  <a:pt x="72866" y="188997"/>
                  <a:pt x="81238" y="197368"/>
                </a:cubicBezTo>
                <a:cubicBezTo>
                  <a:pt x="89609" y="205740"/>
                  <a:pt x="103205" y="205740"/>
                  <a:pt x="111576" y="197368"/>
                </a:cubicBezTo>
                <a:lnTo>
                  <a:pt x="160734" y="148210"/>
                </a:lnTo>
                <a:lnTo>
                  <a:pt x="199177" y="186653"/>
                </a:lnTo>
                <a:cubicBezTo>
                  <a:pt x="207548" y="195024"/>
                  <a:pt x="221144" y="195024"/>
                  <a:pt x="229515" y="186653"/>
                </a:cubicBezTo>
                <a:lnTo>
                  <a:pt x="315240" y="100928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7" name="Text 5"/>
          <p:cNvSpPr/>
          <p:nvPr/>
        </p:nvSpPr>
        <p:spPr>
          <a:xfrm>
            <a:off x="645170" y="2132893"/>
            <a:ext cx="5562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$7 Triljoen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645170" y="2704393"/>
            <a:ext cx="54197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Mogelijke stijging van wereldwijd BBP in de komende 10 jaar door generatieve AI, met een 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jaarlijkse productiviteitsstijging van 1,5%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6228085" y="1371265"/>
            <a:ext cx="35719" cy="2114550"/>
          </a:xfrm>
          <a:custGeom>
            <a:avLst/>
            <a:gdLst/>
            <a:ahLst/>
            <a:cxnLst/>
            <a:rect l="l" t="t" r="r" b="b"/>
            <a:pathLst>
              <a:path w="35719" h="2114550">
                <a:moveTo>
                  <a:pt x="0" y="0"/>
                </a:moveTo>
                <a:lnTo>
                  <a:pt x="35719" y="0"/>
                </a:lnTo>
                <a:lnTo>
                  <a:pt x="35719" y="2114550"/>
                </a:lnTo>
                <a:lnTo>
                  <a:pt x="0" y="211455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0" name="Text 8"/>
          <p:cNvSpPr/>
          <p:nvPr/>
        </p:nvSpPr>
        <p:spPr>
          <a:xfrm>
            <a:off x="6474396" y="1599716"/>
            <a:ext cx="11144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McKinsey</a:t>
            </a: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11425238" y="1599716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85725" y="214313"/>
                </a:moveTo>
                <a:lnTo>
                  <a:pt x="16408" y="214313"/>
                </a:lnTo>
                <a:cubicBezTo>
                  <a:pt x="-268" y="214313"/>
                  <a:pt x="-10515" y="196163"/>
                  <a:pt x="-1942" y="181831"/>
                </a:cubicBezTo>
                <a:lnTo>
                  <a:pt x="33486" y="122761"/>
                </a:lnTo>
                <a:cubicBezTo>
                  <a:pt x="39313" y="113050"/>
                  <a:pt x="49761" y="107156"/>
                  <a:pt x="61079" y="107156"/>
                </a:cubicBezTo>
                <a:lnTo>
                  <a:pt x="124703" y="107156"/>
                </a:lnTo>
                <a:cubicBezTo>
                  <a:pt x="175669" y="20828"/>
                  <a:pt x="251683" y="16475"/>
                  <a:pt x="302515" y="23909"/>
                </a:cubicBezTo>
                <a:cubicBezTo>
                  <a:pt x="311088" y="25182"/>
                  <a:pt x="317785" y="31879"/>
                  <a:pt x="318991" y="40385"/>
                </a:cubicBezTo>
                <a:cubicBezTo>
                  <a:pt x="326425" y="91217"/>
                  <a:pt x="322072" y="167231"/>
                  <a:pt x="235744" y="218197"/>
                </a:cubicBezTo>
                <a:lnTo>
                  <a:pt x="235744" y="281821"/>
                </a:lnTo>
                <a:cubicBezTo>
                  <a:pt x="235744" y="293139"/>
                  <a:pt x="229850" y="303587"/>
                  <a:pt x="220139" y="309414"/>
                </a:cubicBezTo>
                <a:lnTo>
                  <a:pt x="161069" y="344842"/>
                </a:lnTo>
                <a:cubicBezTo>
                  <a:pt x="146804" y="353415"/>
                  <a:pt x="128588" y="343101"/>
                  <a:pt x="128588" y="326492"/>
                </a:cubicBezTo>
                <a:lnTo>
                  <a:pt x="128588" y="257175"/>
                </a:lnTo>
                <a:cubicBezTo>
                  <a:pt x="128588" y="233534"/>
                  <a:pt x="109366" y="214313"/>
                  <a:pt x="85725" y="214313"/>
                </a:cubicBezTo>
                <a:lnTo>
                  <a:pt x="85658" y="214313"/>
                </a:lnTo>
                <a:close/>
                <a:moveTo>
                  <a:pt x="267891" y="107156"/>
                </a:moveTo>
                <a:cubicBezTo>
                  <a:pt x="267891" y="89414"/>
                  <a:pt x="253486" y="75009"/>
                  <a:pt x="235744" y="75009"/>
                </a:cubicBezTo>
                <a:cubicBezTo>
                  <a:pt x="218001" y="75009"/>
                  <a:pt x="203597" y="89414"/>
                  <a:pt x="203597" y="107156"/>
                </a:cubicBezTo>
                <a:cubicBezTo>
                  <a:pt x="203597" y="124899"/>
                  <a:pt x="218001" y="139303"/>
                  <a:pt x="235744" y="139303"/>
                </a:cubicBezTo>
                <a:cubicBezTo>
                  <a:pt x="253486" y="139303"/>
                  <a:pt x="267891" y="124899"/>
                  <a:pt x="267891" y="107156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2" name="Text 10"/>
          <p:cNvSpPr/>
          <p:nvPr/>
        </p:nvSpPr>
        <p:spPr>
          <a:xfrm>
            <a:off x="6474396" y="2132893"/>
            <a:ext cx="5562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$2,6-4,4T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6474396" y="2704393"/>
            <a:ext cx="54197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Jaarlijkse economische waarde die AI kan genereren, 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het equivalent van Duitsland's economie toevoegen aan de wereldeconomie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398859" y="3718657"/>
            <a:ext cx="35719" cy="2114550"/>
          </a:xfrm>
          <a:custGeom>
            <a:avLst/>
            <a:gdLst/>
            <a:ahLst/>
            <a:cxnLst/>
            <a:rect l="l" t="t" r="r" b="b"/>
            <a:pathLst>
              <a:path w="35719" h="2114550">
                <a:moveTo>
                  <a:pt x="0" y="0"/>
                </a:moveTo>
                <a:lnTo>
                  <a:pt x="35719" y="0"/>
                </a:lnTo>
                <a:lnTo>
                  <a:pt x="35719" y="2114550"/>
                </a:lnTo>
                <a:lnTo>
                  <a:pt x="0" y="211455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5" name="Text 13"/>
          <p:cNvSpPr/>
          <p:nvPr/>
        </p:nvSpPr>
        <p:spPr>
          <a:xfrm>
            <a:off x="645170" y="3947108"/>
            <a:ext cx="590550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PwC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596012" y="394710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37304" y="133744"/>
                </a:moveTo>
                <a:lnTo>
                  <a:pt x="57998" y="154439"/>
                </a:lnTo>
                <a:cubicBezTo>
                  <a:pt x="62017" y="158457"/>
                  <a:pt x="67441" y="160734"/>
                  <a:pt x="73134" y="160734"/>
                </a:cubicBezTo>
                <a:lnTo>
                  <a:pt x="87533" y="160734"/>
                </a:lnTo>
                <a:cubicBezTo>
                  <a:pt x="93226" y="160734"/>
                  <a:pt x="98651" y="163011"/>
                  <a:pt x="102669" y="167030"/>
                </a:cubicBezTo>
                <a:lnTo>
                  <a:pt x="122292" y="186653"/>
                </a:lnTo>
                <a:cubicBezTo>
                  <a:pt x="126310" y="190671"/>
                  <a:pt x="128588" y="196096"/>
                  <a:pt x="128588" y="201789"/>
                </a:cubicBezTo>
                <a:lnTo>
                  <a:pt x="128588" y="226903"/>
                </a:lnTo>
                <a:cubicBezTo>
                  <a:pt x="128588" y="232596"/>
                  <a:pt x="130865" y="238021"/>
                  <a:pt x="134883" y="242039"/>
                </a:cubicBezTo>
                <a:lnTo>
                  <a:pt x="143790" y="250947"/>
                </a:lnTo>
                <a:cubicBezTo>
                  <a:pt x="147809" y="254965"/>
                  <a:pt x="150086" y="260390"/>
                  <a:pt x="150086" y="266082"/>
                </a:cubicBezTo>
                <a:lnTo>
                  <a:pt x="150086" y="278606"/>
                </a:lnTo>
                <a:cubicBezTo>
                  <a:pt x="150086" y="290460"/>
                  <a:pt x="159663" y="300038"/>
                  <a:pt x="171517" y="300038"/>
                </a:cubicBezTo>
                <a:cubicBezTo>
                  <a:pt x="183371" y="300038"/>
                  <a:pt x="192948" y="290460"/>
                  <a:pt x="192948" y="278606"/>
                </a:cubicBezTo>
                <a:lnTo>
                  <a:pt x="192948" y="276798"/>
                </a:lnTo>
                <a:cubicBezTo>
                  <a:pt x="192948" y="271105"/>
                  <a:pt x="195225" y="265681"/>
                  <a:pt x="199244" y="261662"/>
                </a:cubicBezTo>
                <a:lnTo>
                  <a:pt x="229582" y="231324"/>
                </a:lnTo>
                <a:cubicBezTo>
                  <a:pt x="233601" y="227305"/>
                  <a:pt x="235878" y="221880"/>
                  <a:pt x="235878" y="216188"/>
                </a:cubicBezTo>
                <a:lnTo>
                  <a:pt x="235878" y="192948"/>
                </a:lnTo>
                <a:cubicBezTo>
                  <a:pt x="235878" y="181094"/>
                  <a:pt x="226301" y="171517"/>
                  <a:pt x="214446" y="171517"/>
                </a:cubicBezTo>
                <a:lnTo>
                  <a:pt x="159060" y="171517"/>
                </a:lnTo>
                <a:cubicBezTo>
                  <a:pt x="153367" y="171517"/>
                  <a:pt x="147943" y="169240"/>
                  <a:pt x="143924" y="165222"/>
                </a:cubicBezTo>
                <a:lnTo>
                  <a:pt x="133209" y="154506"/>
                </a:lnTo>
                <a:cubicBezTo>
                  <a:pt x="130396" y="151693"/>
                  <a:pt x="128788" y="147809"/>
                  <a:pt x="128788" y="143790"/>
                </a:cubicBezTo>
                <a:cubicBezTo>
                  <a:pt x="128788" y="135419"/>
                  <a:pt x="135553" y="128654"/>
                  <a:pt x="143924" y="128654"/>
                </a:cubicBezTo>
                <a:lnTo>
                  <a:pt x="167164" y="128654"/>
                </a:lnTo>
                <a:cubicBezTo>
                  <a:pt x="175535" y="128654"/>
                  <a:pt x="182300" y="121890"/>
                  <a:pt x="182300" y="113519"/>
                </a:cubicBezTo>
                <a:cubicBezTo>
                  <a:pt x="182300" y="109500"/>
                  <a:pt x="180692" y="105616"/>
                  <a:pt x="177879" y="102803"/>
                </a:cubicBezTo>
                <a:lnTo>
                  <a:pt x="164686" y="89609"/>
                </a:lnTo>
                <a:cubicBezTo>
                  <a:pt x="162074" y="87064"/>
                  <a:pt x="160734" y="83783"/>
                  <a:pt x="160734" y="80367"/>
                </a:cubicBezTo>
                <a:cubicBezTo>
                  <a:pt x="160734" y="76952"/>
                  <a:pt x="162074" y="73670"/>
                  <a:pt x="164552" y="71192"/>
                </a:cubicBezTo>
                <a:lnTo>
                  <a:pt x="176138" y="59606"/>
                </a:lnTo>
                <a:cubicBezTo>
                  <a:pt x="180023" y="55721"/>
                  <a:pt x="182233" y="50430"/>
                  <a:pt x="182233" y="44939"/>
                </a:cubicBezTo>
                <a:cubicBezTo>
                  <a:pt x="182233" y="40117"/>
                  <a:pt x="180625" y="35763"/>
                  <a:pt x="177946" y="32281"/>
                </a:cubicBezTo>
                <a:cubicBezTo>
                  <a:pt x="175803" y="32214"/>
                  <a:pt x="173660" y="32147"/>
                  <a:pt x="171517" y="32147"/>
                </a:cubicBezTo>
                <a:cubicBezTo>
                  <a:pt x="107625" y="32147"/>
                  <a:pt x="53846" y="75143"/>
                  <a:pt x="37371" y="133744"/>
                </a:cubicBezTo>
                <a:close/>
                <a:moveTo>
                  <a:pt x="310753" y="171450"/>
                </a:moveTo>
                <a:cubicBezTo>
                  <a:pt x="310753" y="148277"/>
                  <a:pt x="305127" y="126444"/>
                  <a:pt x="295082" y="107290"/>
                </a:cubicBezTo>
                <a:cubicBezTo>
                  <a:pt x="290795" y="107893"/>
                  <a:pt x="286576" y="109902"/>
                  <a:pt x="283093" y="113385"/>
                </a:cubicBezTo>
                <a:lnTo>
                  <a:pt x="274119" y="122359"/>
                </a:lnTo>
                <a:cubicBezTo>
                  <a:pt x="270101" y="126377"/>
                  <a:pt x="267824" y="131802"/>
                  <a:pt x="267824" y="137495"/>
                </a:cubicBezTo>
                <a:lnTo>
                  <a:pt x="267824" y="160734"/>
                </a:lnTo>
                <a:cubicBezTo>
                  <a:pt x="267824" y="172589"/>
                  <a:pt x="277401" y="182166"/>
                  <a:pt x="289255" y="182166"/>
                </a:cubicBezTo>
                <a:lnTo>
                  <a:pt x="305395" y="182166"/>
                </a:lnTo>
                <a:cubicBezTo>
                  <a:pt x="307070" y="182166"/>
                  <a:pt x="308744" y="181965"/>
                  <a:pt x="310284" y="181630"/>
                </a:cubicBezTo>
                <a:cubicBezTo>
                  <a:pt x="310552" y="178281"/>
                  <a:pt x="310619" y="174866"/>
                  <a:pt x="310619" y="171450"/>
                </a:cubicBezTo>
                <a:close/>
                <a:moveTo>
                  <a:pt x="0" y="171450"/>
                </a:moveTo>
                <a:cubicBezTo>
                  <a:pt x="0" y="76824"/>
                  <a:pt x="76824" y="0"/>
                  <a:pt x="171450" y="0"/>
                </a:cubicBezTo>
                <a:cubicBezTo>
                  <a:pt x="266076" y="0"/>
                  <a:pt x="342900" y="76824"/>
                  <a:pt x="342900" y="171450"/>
                </a:cubicBezTo>
                <a:cubicBezTo>
                  <a:pt x="342900" y="266076"/>
                  <a:pt x="266076" y="342900"/>
                  <a:pt x="171450" y="342900"/>
                </a:cubicBezTo>
                <a:cubicBezTo>
                  <a:pt x="76824" y="342900"/>
                  <a:pt x="0" y="266076"/>
                  <a:pt x="0" y="171450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7" name="Text 15"/>
          <p:cNvSpPr/>
          <p:nvPr/>
        </p:nvSpPr>
        <p:spPr>
          <a:xfrm>
            <a:off x="645170" y="4480285"/>
            <a:ext cx="5562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$15,7T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45170" y="5051785"/>
            <a:ext cx="54197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Totale bijdrage aan de wereldeconomie tegen 2030, 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ongeveer 14% van de wereldwijde GDP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19" name="Shape 17"/>
          <p:cNvSpPr/>
          <p:nvPr/>
        </p:nvSpPr>
        <p:spPr>
          <a:xfrm>
            <a:off x="6228085" y="3718657"/>
            <a:ext cx="35719" cy="2114550"/>
          </a:xfrm>
          <a:custGeom>
            <a:avLst/>
            <a:gdLst/>
            <a:ahLst/>
            <a:cxnLst/>
            <a:rect l="l" t="t" r="r" b="b"/>
            <a:pathLst>
              <a:path w="35719" h="2114550">
                <a:moveTo>
                  <a:pt x="0" y="0"/>
                </a:moveTo>
                <a:lnTo>
                  <a:pt x="35719" y="0"/>
                </a:lnTo>
                <a:lnTo>
                  <a:pt x="35719" y="2114550"/>
                </a:lnTo>
                <a:lnTo>
                  <a:pt x="0" y="211455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0" name="Text 18"/>
          <p:cNvSpPr/>
          <p:nvPr/>
        </p:nvSpPr>
        <p:spPr>
          <a:xfrm>
            <a:off x="6474396" y="3947108"/>
            <a:ext cx="504825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10000"/>
              </a:lnSpc>
            </a:pPr>
            <a:r>
              <a:rPr lang="en-US" sz="1800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IMF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11425238" y="3947108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44135" y="153033"/>
                </a:moveTo>
                <a:cubicBezTo>
                  <a:pt x="53042" y="90748"/>
                  <a:pt x="106687" y="42863"/>
                  <a:pt x="171450" y="42863"/>
                </a:cubicBezTo>
                <a:cubicBezTo>
                  <a:pt x="206946" y="42863"/>
                  <a:pt x="239092" y="57262"/>
                  <a:pt x="262399" y="80501"/>
                </a:cubicBezTo>
                <a:cubicBezTo>
                  <a:pt x="262533" y="80635"/>
                  <a:pt x="262667" y="80769"/>
                  <a:pt x="262801" y="80903"/>
                </a:cubicBezTo>
                <a:lnTo>
                  <a:pt x="267891" y="85725"/>
                </a:lnTo>
                <a:lnTo>
                  <a:pt x="235811" y="85725"/>
                </a:lnTo>
                <a:cubicBezTo>
                  <a:pt x="223957" y="85725"/>
                  <a:pt x="214379" y="95302"/>
                  <a:pt x="214379" y="107156"/>
                </a:cubicBezTo>
                <a:cubicBezTo>
                  <a:pt x="214379" y="119010"/>
                  <a:pt x="223957" y="128588"/>
                  <a:pt x="235811" y="128588"/>
                </a:cubicBezTo>
                <a:lnTo>
                  <a:pt x="321536" y="128588"/>
                </a:lnTo>
                <a:cubicBezTo>
                  <a:pt x="333390" y="128588"/>
                  <a:pt x="342967" y="119010"/>
                  <a:pt x="342967" y="107156"/>
                </a:cubicBezTo>
                <a:lnTo>
                  <a:pt x="342967" y="21431"/>
                </a:lnTo>
                <a:cubicBezTo>
                  <a:pt x="342967" y="9577"/>
                  <a:pt x="333390" y="0"/>
                  <a:pt x="321536" y="0"/>
                </a:cubicBezTo>
                <a:cubicBezTo>
                  <a:pt x="309682" y="0"/>
                  <a:pt x="300104" y="9577"/>
                  <a:pt x="300104" y="21431"/>
                </a:cubicBezTo>
                <a:lnTo>
                  <a:pt x="300104" y="57195"/>
                </a:lnTo>
                <a:lnTo>
                  <a:pt x="292537" y="50029"/>
                </a:lnTo>
                <a:cubicBezTo>
                  <a:pt x="261528" y="19154"/>
                  <a:pt x="218666" y="0"/>
                  <a:pt x="171450" y="0"/>
                </a:cubicBezTo>
                <a:cubicBezTo>
                  <a:pt x="85055" y="0"/>
                  <a:pt x="13595" y="63892"/>
                  <a:pt x="1741" y="147005"/>
                </a:cubicBezTo>
                <a:cubicBezTo>
                  <a:pt x="67" y="158725"/>
                  <a:pt x="8171" y="169575"/>
                  <a:pt x="19891" y="171249"/>
                </a:cubicBezTo>
                <a:cubicBezTo>
                  <a:pt x="31611" y="172923"/>
                  <a:pt x="42461" y="164753"/>
                  <a:pt x="44135" y="153099"/>
                </a:cubicBezTo>
                <a:close/>
                <a:moveTo>
                  <a:pt x="341159" y="195895"/>
                </a:moveTo>
                <a:cubicBezTo>
                  <a:pt x="342833" y="184175"/>
                  <a:pt x="334662" y="173325"/>
                  <a:pt x="323009" y="171651"/>
                </a:cubicBezTo>
                <a:cubicBezTo>
                  <a:pt x="311356" y="169977"/>
                  <a:pt x="300439" y="178147"/>
                  <a:pt x="298765" y="189801"/>
                </a:cubicBezTo>
                <a:cubicBezTo>
                  <a:pt x="289858" y="252085"/>
                  <a:pt x="236213" y="299971"/>
                  <a:pt x="171450" y="299971"/>
                </a:cubicBezTo>
                <a:cubicBezTo>
                  <a:pt x="135954" y="299971"/>
                  <a:pt x="103808" y="285571"/>
                  <a:pt x="80501" y="262332"/>
                </a:cubicBezTo>
                <a:cubicBezTo>
                  <a:pt x="80367" y="262198"/>
                  <a:pt x="80233" y="262064"/>
                  <a:pt x="80099" y="261930"/>
                </a:cubicBezTo>
                <a:lnTo>
                  <a:pt x="75009" y="257108"/>
                </a:lnTo>
                <a:lnTo>
                  <a:pt x="107089" y="257108"/>
                </a:lnTo>
                <a:cubicBezTo>
                  <a:pt x="118943" y="257108"/>
                  <a:pt x="128521" y="247531"/>
                  <a:pt x="128521" y="235677"/>
                </a:cubicBezTo>
                <a:cubicBezTo>
                  <a:pt x="128521" y="223823"/>
                  <a:pt x="118943" y="214246"/>
                  <a:pt x="107089" y="214246"/>
                </a:cubicBezTo>
                <a:lnTo>
                  <a:pt x="21431" y="214313"/>
                </a:lnTo>
                <a:cubicBezTo>
                  <a:pt x="15739" y="214313"/>
                  <a:pt x="10247" y="216590"/>
                  <a:pt x="6228" y="220675"/>
                </a:cubicBezTo>
                <a:cubicBezTo>
                  <a:pt x="2210" y="224760"/>
                  <a:pt x="-67" y="230185"/>
                  <a:pt x="0" y="235945"/>
                </a:cubicBezTo>
                <a:lnTo>
                  <a:pt x="670" y="321000"/>
                </a:lnTo>
                <a:cubicBezTo>
                  <a:pt x="737" y="332854"/>
                  <a:pt x="10448" y="342364"/>
                  <a:pt x="22302" y="342230"/>
                </a:cubicBezTo>
                <a:cubicBezTo>
                  <a:pt x="34156" y="342096"/>
                  <a:pt x="43666" y="332452"/>
                  <a:pt x="43532" y="320598"/>
                </a:cubicBezTo>
                <a:lnTo>
                  <a:pt x="43264" y="286107"/>
                </a:lnTo>
                <a:lnTo>
                  <a:pt x="50430" y="292871"/>
                </a:lnTo>
                <a:cubicBezTo>
                  <a:pt x="81439" y="323746"/>
                  <a:pt x="124234" y="342900"/>
                  <a:pt x="171450" y="342900"/>
                </a:cubicBezTo>
                <a:cubicBezTo>
                  <a:pt x="257845" y="342900"/>
                  <a:pt x="329305" y="279008"/>
                  <a:pt x="341159" y="195895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2" name="Text 20"/>
          <p:cNvSpPr/>
          <p:nvPr/>
        </p:nvSpPr>
        <p:spPr>
          <a:xfrm>
            <a:off x="6474396" y="4480285"/>
            <a:ext cx="5562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600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+0,5%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474396" y="5051785"/>
            <a:ext cx="5419725" cy="5619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Jaarlijkse productiviteitsgroei door AI-adoptie tot 2030, zelfs na rekening houdend met 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hoger energieverbruik</a:t>
            </a:r>
            <a:pPr>
              <a:lnSpc>
                <a:spcPct val="140000"/>
              </a:lnSpc>
            </a:pPr>
            <a:r>
              <a:rPr lang="en-US" sz="1350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.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398859" y="6066048"/>
            <a:ext cx="11409759" cy="571500"/>
          </a:xfrm>
          <a:custGeom>
            <a:avLst/>
            <a:gdLst/>
            <a:ahLst/>
            <a:cxnLst/>
            <a:rect l="l" t="t" r="r" b="b"/>
            <a:pathLst>
              <a:path w="11409759" h="571500">
                <a:moveTo>
                  <a:pt x="0" y="0"/>
                </a:moveTo>
                <a:lnTo>
                  <a:pt x="11409759" y="0"/>
                </a:lnTo>
                <a:lnTo>
                  <a:pt x="11409759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>
              <a:alpha val="5098"/>
            </a:srgbClr>
          </a:solidFill>
          <a:ln/>
        </p:spPr>
      </p:sp>
      <p:sp>
        <p:nvSpPr>
          <p:cNvPr id="25" name="Shape 23"/>
          <p:cNvSpPr/>
          <p:nvPr/>
        </p:nvSpPr>
        <p:spPr>
          <a:xfrm>
            <a:off x="398859" y="6066048"/>
            <a:ext cx="35719" cy="571500"/>
          </a:xfrm>
          <a:custGeom>
            <a:avLst/>
            <a:gdLst/>
            <a:ahLst/>
            <a:cxnLst/>
            <a:rect l="l" t="t" r="r" b="b"/>
            <a:pathLst>
              <a:path w="35719" h="571500">
                <a:moveTo>
                  <a:pt x="0" y="0"/>
                </a:moveTo>
                <a:lnTo>
                  <a:pt x="35719" y="0"/>
                </a:lnTo>
                <a:lnTo>
                  <a:pt x="35719" y="571500"/>
                </a:lnTo>
                <a:lnTo>
                  <a:pt x="0" y="571500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6" name="Text 24"/>
          <p:cNvSpPr/>
          <p:nvPr/>
        </p:nvSpPr>
        <p:spPr>
          <a:xfrm>
            <a:off x="645170" y="6218411"/>
            <a:ext cx="11249025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50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Context: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Alleen al de VS zou een </a:t>
            </a:r>
            <a:pPr>
              <a:lnSpc>
                <a:spcPct val="130000"/>
              </a:lnSpc>
            </a:pPr>
            <a:r>
              <a:rPr lang="en-US" sz="1350" b="1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21% netto stijging van het BBP</a:t>
            </a:r>
            <a:pPr>
              <a:lnSpc>
                <a:spcPct val="130000"/>
              </a:lnSpc>
            </a:pPr>
            <a:r>
              <a:rPr lang="en-US" sz="1350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kunnen zien tegen 2030, terwijl China een groei van 26% zou kunnen realiseren.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71142" y="371142"/>
            <a:ext cx="11523945" cy="2226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9" b="1" spc="117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MARKT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71142" y="667801"/>
            <a:ext cx="11672402" cy="445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507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De AI-Markt Explodeert</a:t>
            </a:r>
            <a:endParaRPr lang="en-US" sz="1600" dirty="0"/>
          </a:p>
        </p:txBody>
      </p:sp>
      <p:pic>
        <p:nvPicPr>
          <p:cNvPr id="4" name="Image 0" descr="https://kimi-img.moonshot.cn/pub/slides/26-01-26-01:53:08-d5r5h15kbg75dlium30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71142" y="1335783"/>
            <a:ext cx="7274374" cy="5520731"/>
          </a:xfrm>
          <a:prstGeom prst="roundRect">
            <a:avLst>
              <a:gd name="adj" fmla="val 0"/>
            </a:avLst>
          </a:prstGeom>
        </p:spPr>
      </p:pic>
      <p:sp>
        <p:nvSpPr>
          <p:cNvPr id="5" name="Shape 2"/>
          <p:cNvSpPr/>
          <p:nvPr/>
        </p:nvSpPr>
        <p:spPr>
          <a:xfrm>
            <a:off x="8261705" y="1341582"/>
            <a:ext cx="3546721" cy="1681735"/>
          </a:xfrm>
          <a:custGeom>
            <a:avLst/>
            <a:gdLst/>
            <a:ahLst/>
            <a:cxnLst/>
            <a:rect l="l" t="t" r="r" b="b"/>
            <a:pathLst>
              <a:path w="3546721" h="1681735">
                <a:moveTo>
                  <a:pt x="74232" y="0"/>
                </a:moveTo>
                <a:lnTo>
                  <a:pt x="3472490" y="0"/>
                </a:lnTo>
                <a:cubicBezTo>
                  <a:pt x="3513487" y="0"/>
                  <a:pt x="3546721" y="33235"/>
                  <a:pt x="3546721" y="74232"/>
                </a:cubicBezTo>
                <a:lnTo>
                  <a:pt x="3546721" y="1607503"/>
                </a:lnTo>
                <a:cubicBezTo>
                  <a:pt x="3546721" y="1648500"/>
                  <a:pt x="3513487" y="1681735"/>
                  <a:pt x="3472490" y="1681735"/>
                </a:cubicBezTo>
                <a:lnTo>
                  <a:pt x="74232" y="1681735"/>
                </a:lnTo>
                <a:cubicBezTo>
                  <a:pt x="33235" y="1681735"/>
                  <a:pt x="0" y="1648500"/>
                  <a:pt x="0" y="1607503"/>
                </a:cubicBezTo>
                <a:lnTo>
                  <a:pt x="0" y="74232"/>
                </a:lnTo>
                <a:cubicBezTo>
                  <a:pt x="0" y="33262"/>
                  <a:pt x="33262" y="0"/>
                  <a:pt x="74232" y="0"/>
                </a:cubicBezTo>
                <a:close/>
              </a:path>
            </a:pathLst>
          </a:custGeom>
          <a:solidFill>
            <a:srgbClr val="6AFFAF">
              <a:alpha val="5098"/>
            </a:srgbClr>
          </a:solidFill>
          <a:ln w="15875">
            <a:solidFill>
              <a:srgbClr val="6AFFAF">
                <a:alpha val="30196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350866" y="1569922"/>
            <a:ext cx="3377388" cy="55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384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$757B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8443652" y="2237904"/>
            <a:ext cx="3191817" cy="259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61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Marktomvang 2025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8452930" y="2571714"/>
            <a:ext cx="3173260" cy="2226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69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Substantiële groei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8261705" y="3256731"/>
            <a:ext cx="3546721" cy="1681735"/>
          </a:xfrm>
          <a:custGeom>
            <a:avLst/>
            <a:gdLst/>
            <a:ahLst/>
            <a:cxnLst/>
            <a:rect l="l" t="t" r="r" b="b"/>
            <a:pathLst>
              <a:path w="3546721" h="1681735">
                <a:moveTo>
                  <a:pt x="74232" y="0"/>
                </a:moveTo>
                <a:lnTo>
                  <a:pt x="3472490" y="0"/>
                </a:lnTo>
                <a:cubicBezTo>
                  <a:pt x="3513487" y="0"/>
                  <a:pt x="3546721" y="33235"/>
                  <a:pt x="3546721" y="74232"/>
                </a:cubicBezTo>
                <a:lnTo>
                  <a:pt x="3546721" y="1607503"/>
                </a:lnTo>
                <a:cubicBezTo>
                  <a:pt x="3546721" y="1648500"/>
                  <a:pt x="3513487" y="1681735"/>
                  <a:pt x="3472490" y="1681735"/>
                </a:cubicBezTo>
                <a:lnTo>
                  <a:pt x="74232" y="1681735"/>
                </a:lnTo>
                <a:cubicBezTo>
                  <a:pt x="33235" y="1681735"/>
                  <a:pt x="0" y="1648500"/>
                  <a:pt x="0" y="1607503"/>
                </a:cubicBezTo>
                <a:lnTo>
                  <a:pt x="0" y="74232"/>
                </a:lnTo>
                <a:cubicBezTo>
                  <a:pt x="0" y="33262"/>
                  <a:pt x="33262" y="0"/>
                  <a:pt x="74232" y="0"/>
                </a:cubicBezTo>
                <a:close/>
              </a:path>
            </a:pathLst>
          </a:custGeom>
          <a:solidFill>
            <a:srgbClr val="6AFFAF">
              <a:alpha val="5098"/>
            </a:srgbClr>
          </a:solidFill>
          <a:ln w="15875">
            <a:solidFill>
              <a:srgbClr val="6AFFAF">
                <a:alpha val="30196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8350866" y="3485070"/>
            <a:ext cx="3377388" cy="55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384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19,2%</a:t>
            </a:r>
            <a:endParaRPr lang="en-US" sz="1600" dirty="0"/>
          </a:p>
        </p:txBody>
      </p:sp>
      <p:sp>
        <p:nvSpPr>
          <p:cNvPr id="11" name="Text 8"/>
          <p:cNvSpPr/>
          <p:nvPr/>
        </p:nvSpPr>
        <p:spPr>
          <a:xfrm>
            <a:off x="8443652" y="4153052"/>
            <a:ext cx="3191817" cy="259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61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Jaarlijkse groei</a:t>
            </a:r>
            <a:endParaRPr lang="en-US" sz="1600" dirty="0"/>
          </a:p>
        </p:txBody>
      </p:sp>
      <p:sp>
        <p:nvSpPr>
          <p:cNvPr id="12" name="Text 9"/>
          <p:cNvSpPr/>
          <p:nvPr/>
        </p:nvSpPr>
        <p:spPr>
          <a:xfrm>
            <a:off x="8452930" y="4486862"/>
            <a:ext cx="3173260" cy="2226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69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CAGR 2025-2034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8261705" y="5171879"/>
            <a:ext cx="3546721" cy="1681735"/>
          </a:xfrm>
          <a:custGeom>
            <a:avLst/>
            <a:gdLst/>
            <a:ahLst/>
            <a:cxnLst/>
            <a:rect l="l" t="t" r="r" b="b"/>
            <a:pathLst>
              <a:path w="3546721" h="1681735">
                <a:moveTo>
                  <a:pt x="74232" y="0"/>
                </a:moveTo>
                <a:lnTo>
                  <a:pt x="3472490" y="0"/>
                </a:lnTo>
                <a:cubicBezTo>
                  <a:pt x="3513487" y="0"/>
                  <a:pt x="3546721" y="33235"/>
                  <a:pt x="3546721" y="74232"/>
                </a:cubicBezTo>
                <a:lnTo>
                  <a:pt x="3546721" y="1607503"/>
                </a:lnTo>
                <a:cubicBezTo>
                  <a:pt x="3546721" y="1648500"/>
                  <a:pt x="3513487" y="1681735"/>
                  <a:pt x="3472490" y="1681735"/>
                </a:cubicBezTo>
                <a:lnTo>
                  <a:pt x="74232" y="1681735"/>
                </a:lnTo>
                <a:cubicBezTo>
                  <a:pt x="33235" y="1681735"/>
                  <a:pt x="0" y="1648500"/>
                  <a:pt x="0" y="1607503"/>
                </a:cubicBezTo>
                <a:lnTo>
                  <a:pt x="0" y="74232"/>
                </a:lnTo>
                <a:cubicBezTo>
                  <a:pt x="0" y="33262"/>
                  <a:pt x="33262" y="0"/>
                  <a:pt x="74232" y="0"/>
                </a:cubicBezTo>
                <a:close/>
              </a:path>
            </a:pathLst>
          </a:custGeom>
          <a:solidFill>
            <a:srgbClr val="6AFFAF">
              <a:alpha val="5098"/>
            </a:srgbClr>
          </a:solidFill>
          <a:ln w="15875">
            <a:solidFill>
              <a:srgbClr val="6AFFAF">
                <a:alpha val="30196"/>
              </a:srgbClr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350866" y="5400218"/>
            <a:ext cx="3377388" cy="5567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4384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$3,7T</a:t>
            </a: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8443652" y="6068201"/>
            <a:ext cx="3191817" cy="2597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20000"/>
              </a:lnSpc>
            </a:pPr>
            <a:r>
              <a:rPr lang="en-US" sz="1461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Projectie 2034</a:t>
            </a:r>
            <a:endParaRPr lang="en-US" sz="1600" dirty="0"/>
          </a:p>
        </p:txBody>
      </p:sp>
      <p:sp>
        <p:nvSpPr>
          <p:cNvPr id="16" name="Text 13"/>
          <p:cNvSpPr/>
          <p:nvPr/>
        </p:nvSpPr>
        <p:spPr>
          <a:xfrm>
            <a:off x="8452930" y="6402011"/>
            <a:ext cx="3173260" cy="2226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lnSpc>
                <a:spcPct val="130000"/>
              </a:lnSpc>
            </a:pPr>
            <a:r>
              <a:rPr lang="en-US" sz="1169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Bijna 5x groei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A0A0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8617" y="368617"/>
            <a:ext cx="11528490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b="1" spc="116" kern="0" dirty="0">
                <a:solidFill>
                  <a:srgbClr val="6AFFAF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 RESULTATEN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368617" y="663258"/>
            <a:ext cx="11675937" cy="4423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80000"/>
              </a:lnSpc>
            </a:pPr>
            <a:r>
              <a:rPr lang="en-US" sz="3483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Productiviteitsrevolutie in Cijfers</a:t>
            </a:r>
            <a:endParaRPr lang="en-US" sz="1600" dirty="0"/>
          </a:p>
        </p:txBody>
      </p:sp>
      <p:pic>
        <p:nvPicPr>
          <p:cNvPr id="4" name="Image 0" descr="https://kimi-img.moonshot.cn/pub/slides/26-01-26-01:53:08-d5r5h13v466gkq1ufpsg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68617" y="1326696"/>
            <a:ext cx="7814676" cy="5529252"/>
          </a:xfrm>
          <a:prstGeom prst="roundRect">
            <a:avLst>
              <a:gd name="adj" fmla="val 0"/>
            </a:avLst>
          </a:prstGeom>
        </p:spPr>
      </p:pic>
      <p:sp>
        <p:nvSpPr>
          <p:cNvPr id="5" name="Shape 2"/>
          <p:cNvSpPr/>
          <p:nvPr/>
        </p:nvSpPr>
        <p:spPr>
          <a:xfrm>
            <a:off x="8888560" y="1328316"/>
            <a:ext cx="34558" cy="1216435"/>
          </a:xfrm>
          <a:custGeom>
            <a:avLst/>
            <a:gdLst/>
            <a:ahLst/>
            <a:cxnLst/>
            <a:rect l="l" t="t" r="r" b="b"/>
            <a:pathLst>
              <a:path w="34558" h="1216435">
                <a:moveTo>
                  <a:pt x="0" y="0"/>
                </a:moveTo>
                <a:lnTo>
                  <a:pt x="34558" y="0"/>
                </a:lnTo>
                <a:lnTo>
                  <a:pt x="34558" y="1216435"/>
                </a:lnTo>
                <a:lnTo>
                  <a:pt x="0" y="1216435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6" name="Shape 3"/>
          <p:cNvSpPr/>
          <p:nvPr/>
        </p:nvSpPr>
        <p:spPr>
          <a:xfrm>
            <a:off x="9103971" y="1457188"/>
            <a:ext cx="248816" cy="221170"/>
          </a:xfrm>
          <a:custGeom>
            <a:avLst/>
            <a:gdLst/>
            <a:ahLst/>
            <a:cxnLst/>
            <a:rect l="l" t="t" r="r" b="b"/>
            <a:pathLst>
              <a:path w="248816" h="221170">
                <a:moveTo>
                  <a:pt x="165878" y="62204"/>
                </a:moveTo>
                <a:cubicBezTo>
                  <a:pt x="165878" y="104192"/>
                  <a:pt x="128728" y="138231"/>
                  <a:pt x="82939" y="138231"/>
                </a:cubicBezTo>
                <a:cubicBezTo>
                  <a:pt x="71405" y="138231"/>
                  <a:pt x="60433" y="136071"/>
                  <a:pt x="50454" y="132184"/>
                </a:cubicBezTo>
                <a:lnTo>
                  <a:pt x="15205" y="150845"/>
                </a:lnTo>
                <a:cubicBezTo>
                  <a:pt x="11188" y="152962"/>
                  <a:pt x="6264" y="152227"/>
                  <a:pt x="3024" y="149031"/>
                </a:cubicBezTo>
                <a:cubicBezTo>
                  <a:pt x="-216" y="145834"/>
                  <a:pt x="-950" y="140866"/>
                  <a:pt x="1210" y="136849"/>
                </a:cubicBezTo>
                <a:lnTo>
                  <a:pt x="16588" y="107820"/>
                </a:lnTo>
                <a:cubicBezTo>
                  <a:pt x="6177" y="95120"/>
                  <a:pt x="0" y="79310"/>
                  <a:pt x="0" y="62204"/>
                </a:cubicBezTo>
                <a:cubicBezTo>
                  <a:pt x="0" y="20216"/>
                  <a:pt x="37150" y="-13823"/>
                  <a:pt x="82939" y="-13823"/>
                </a:cubicBezTo>
                <a:cubicBezTo>
                  <a:pt x="128728" y="-13823"/>
                  <a:pt x="165878" y="20216"/>
                  <a:pt x="165878" y="62204"/>
                </a:cubicBezTo>
                <a:close/>
                <a:moveTo>
                  <a:pt x="165878" y="221170"/>
                </a:moveTo>
                <a:cubicBezTo>
                  <a:pt x="125229" y="221170"/>
                  <a:pt x="91405" y="194345"/>
                  <a:pt x="84321" y="158966"/>
                </a:cubicBezTo>
                <a:cubicBezTo>
                  <a:pt x="136158" y="158318"/>
                  <a:pt x="181213" y="121428"/>
                  <a:pt x="186180" y="71405"/>
                </a:cubicBezTo>
                <a:cubicBezTo>
                  <a:pt x="222164" y="79699"/>
                  <a:pt x="248816" y="109548"/>
                  <a:pt x="248816" y="145143"/>
                </a:cubicBezTo>
                <a:cubicBezTo>
                  <a:pt x="248816" y="162249"/>
                  <a:pt x="242639" y="178059"/>
                  <a:pt x="232229" y="190759"/>
                </a:cubicBezTo>
                <a:lnTo>
                  <a:pt x="247607" y="219788"/>
                </a:lnTo>
                <a:cubicBezTo>
                  <a:pt x="249723" y="223805"/>
                  <a:pt x="248989" y="228730"/>
                  <a:pt x="245793" y="231969"/>
                </a:cubicBezTo>
                <a:cubicBezTo>
                  <a:pt x="242596" y="235209"/>
                  <a:pt x="237628" y="235944"/>
                  <a:pt x="233611" y="233784"/>
                </a:cubicBezTo>
                <a:lnTo>
                  <a:pt x="198362" y="215122"/>
                </a:lnTo>
                <a:cubicBezTo>
                  <a:pt x="188383" y="219010"/>
                  <a:pt x="177411" y="221170"/>
                  <a:pt x="165878" y="221170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7" name="Text 4"/>
          <p:cNvSpPr/>
          <p:nvPr/>
        </p:nvSpPr>
        <p:spPr>
          <a:xfrm>
            <a:off x="9477123" y="1438829"/>
            <a:ext cx="1879946" cy="258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1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Klantenondersteuning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9090147" y="1770368"/>
            <a:ext cx="2893642" cy="368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12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5-25%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9090147" y="2212421"/>
            <a:ext cx="2801488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Productiviteitsverbetering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8888560" y="2691370"/>
            <a:ext cx="34558" cy="1216435"/>
          </a:xfrm>
          <a:custGeom>
            <a:avLst/>
            <a:gdLst/>
            <a:ahLst/>
            <a:cxnLst/>
            <a:rect l="l" t="t" r="r" b="b"/>
            <a:pathLst>
              <a:path w="34558" h="1216435">
                <a:moveTo>
                  <a:pt x="0" y="0"/>
                </a:moveTo>
                <a:lnTo>
                  <a:pt x="34558" y="0"/>
                </a:lnTo>
                <a:lnTo>
                  <a:pt x="34558" y="1216435"/>
                </a:lnTo>
                <a:lnTo>
                  <a:pt x="0" y="1216435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1" name="Shape 8"/>
          <p:cNvSpPr/>
          <p:nvPr/>
        </p:nvSpPr>
        <p:spPr>
          <a:xfrm>
            <a:off x="9103971" y="2820242"/>
            <a:ext cx="248816" cy="221170"/>
          </a:xfrm>
          <a:custGeom>
            <a:avLst/>
            <a:gdLst/>
            <a:ahLst/>
            <a:cxnLst/>
            <a:rect l="l" t="t" r="r" b="b"/>
            <a:pathLst>
              <a:path w="248816" h="221170">
                <a:moveTo>
                  <a:pt x="155856" y="518"/>
                </a:moveTo>
                <a:cubicBezTo>
                  <a:pt x="148512" y="-1598"/>
                  <a:pt x="140866" y="2678"/>
                  <a:pt x="138750" y="10022"/>
                </a:cubicBezTo>
                <a:lnTo>
                  <a:pt x="83457" y="203546"/>
                </a:lnTo>
                <a:cubicBezTo>
                  <a:pt x="81340" y="210889"/>
                  <a:pt x="85617" y="218535"/>
                  <a:pt x="92961" y="220652"/>
                </a:cubicBezTo>
                <a:cubicBezTo>
                  <a:pt x="100304" y="222768"/>
                  <a:pt x="107950" y="218492"/>
                  <a:pt x="110067" y="211148"/>
                </a:cubicBezTo>
                <a:lnTo>
                  <a:pt x="165359" y="17624"/>
                </a:lnTo>
                <a:cubicBezTo>
                  <a:pt x="167476" y="10281"/>
                  <a:pt x="163199" y="2635"/>
                  <a:pt x="155856" y="518"/>
                </a:cubicBezTo>
                <a:close/>
                <a:moveTo>
                  <a:pt x="183761" y="59310"/>
                </a:moveTo>
                <a:cubicBezTo>
                  <a:pt x="178362" y="64710"/>
                  <a:pt x="178362" y="73479"/>
                  <a:pt x="183761" y="78878"/>
                </a:cubicBezTo>
                <a:lnTo>
                  <a:pt x="215468" y="110585"/>
                </a:lnTo>
                <a:lnTo>
                  <a:pt x="183761" y="142292"/>
                </a:lnTo>
                <a:cubicBezTo>
                  <a:pt x="178362" y="147691"/>
                  <a:pt x="178362" y="156461"/>
                  <a:pt x="183761" y="161860"/>
                </a:cubicBezTo>
                <a:cubicBezTo>
                  <a:pt x="189161" y="167260"/>
                  <a:pt x="197930" y="167260"/>
                  <a:pt x="203330" y="161860"/>
                </a:cubicBezTo>
                <a:lnTo>
                  <a:pt x="244799" y="120391"/>
                </a:lnTo>
                <a:cubicBezTo>
                  <a:pt x="250199" y="114991"/>
                  <a:pt x="250199" y="106222"/>
                  <a:pt x="244799" y="100822"/>
                </a:cubicBezTo>
                <a:lnTo>
                  <a:pt x="203330" y="59353"/>
                </a:lnTo>
                <a:cubicBezTo>
                  <a:pt x="197930" y="53953"/>
                  <a:pt x="189161" y="53953"/>
                  <a:pt x="183761" y="59353"/>
                </a:cubicBezTo>
                <a:close/>
                <a:moveTo>
                  <a:pt x="65098" y="59310"/>
                </a:moveTo>
                <a:cubicBezTo>
                  <a:pt x="59699" y="53910"/>
                  <a:pt x="50930" y="53910"/>
                  <a:pt x="45530" y="59310"/>
                </a:cubicBezTo>
                <a:lnTo>
                  <a:pt x="4061" y="100779"/>
                </a:lnTo>
                <a:cubicBezTo>
                  <a:pt x="-1339" y="106179"/>
                  <a:pt x="-1339" y="114948"/>
                  <a:pt x="4061" y="120348"/>
                </a:cubicBezTo>
                <a:lnTo>
                  <a:pt x="45530" y="161817"/>
                </a:lnTo>
                <a:cubicBezTo>
                  <a:pt x="50930" y="167217"/>
                  <a:pt x="59699" y="167217"/>
                  <a:pt x="65098" y="161817"/>
                </a:cubicBezTo>
                <a:cubicBezTo>
                  <a:pt x="70498" y="156417"/>
                  <a:pt x="70498" y="147648"/>
                  <a:pt x="65098" y="142249"/>
                </a:cubicBezTo>
                <a:lnTo>
                  <a:pt x="33391" y="110585"/>
                </a:lnTo>
                <a:lnTo>
                  <a:pt x="65055" y="78878"/>
                </a:lnTo>
                <a:cubicBezTo>
                  <a:pt x="70455" y="73479"/>
                  <a:pt x="70455" y="64710"/>
                  <a:pt x="65055" y="59310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2" name="Text 9"/>
          <p:cNvSpPr/>
          <p:nvPr/>
        </p:nvSpPr>
        <p:spPr>
          <a:xfrm>
            <a:off x="9477123" y="2801884"/>
            <a:ext cx="1935238" cy="258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1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Software-ontwikkeling</a:t>
            </a:r>
            <a:endParaRPr lang="en-US" sz="1600" dirty="0"/>
          </a:p>
        </p:txBody>
      </p:sp>
      <p:sp>
        <p:nvSpPr>
          <p:cNvPr id="13" name="Text 10"/>
          <p:cNvSpPr/>
          <p:nvPr/>
        </p:nvSpPr>
        <p:spPr>
          <a:xfrm>
            <a:off x="9090147" y="3133423"/>
            <a:ext cx="2893642" cy="368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12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15-20%</a:t>
            </a:r>
            <a:endParaRPr lang="en-US" sz="1600" dirty="0"/>
          </a:p>
        </p:txBody>
      </p:sp>
      <p:sp>
        <p:nvSpPr>
          <p:cNvPr id="14" name="Text 11"/>
          <p:cNvSpPr/>
          <p:nvPr/>
        </p:nvSpPr>
        <p:spPr>
          <a:xfrm>
            <a:off x="9090147" y="3575475"/>
            <a:ext cx="2801488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Snellere code-ontwikkeling</a:t>
            </a:r>
            <a:endParaRPr lang="en-US" sz="1600" dirty="0"/>
          </a:p>
        </p:txBody>
      </p:sp>
      <p:sp>
        <p:nvSpPr>
          <p:cNvPr id="15" name="Shape 12"/>
          <p:cNvSpPr/>
          <p:nvPr/>
        </p:nvSpPr>
        <p:spPr>
          <a:xfrm>
            <a:off x="8888560" y="4054425"/>
            <a:ext cx="34558" cy="1216435"/>
          </a:xfrm>
          <a:custGeom>
            <a:avLst/>
            <a:gdLst/>
            <a:ahLst/>
            <a:cxnLst/>
            <a:rect l="l" t="t" r="r" b="b"/>
            <a:pathLst>
              <a:path w="34558" h="1216435">
                <a:moveTo>
                  <a:pt x="0" y="0"/>
                </a:moveTo>
                <a:lnTo>
                  <a:pt x="34558" y="0"/>
                </a:lnTo>
                <a:lnTo>
                  <a:pt x="34558" y="1216435"/>
                </a:lnTo>
                <a:lnTo>
                  <a:pt x="0" y="1216435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6" name="Shape 13"/>
          <p:cNvSpPr/>
          <p:nvPr/>
        </p:nvSpPr>
        <p:spPr>
          <a:xfrm>
            <a:off x="9117794" y="4183296"/>
            <a:ext cx="221170" cy="221170"/>
          </a:xfrm>
          <a:custGeom>
            <a:avLst/>
            <a:gdLst/>
            <a:ahLst/>
            <a:cxnLst/>
            <a:rect l="l" t="t" r="r" b="b"/>
            <a:pathLst>
              <a:path w="221170" h="221170">
                <a:moveTo>
                  <a:pt x="13823" y="13823"/>
                </a:moveTo>
                <a:cubicBezTo>
                  <a:pt x="21469" y="13823"/>
                  <a:pt x="27646" y="20000"/>
                  <a:pt x="27646" y="27646"/>
                </a:cubicBezTo>
                <a:lnTo>
                  <a:pt x="27646" y="172789"/>
                </a:lnTo>
                <a:cubicBezTo>
                  <a:pt x="27646" y="176590"/>
                  <a:pt x="30756" y="179701"/>
                  <a:pt x="34558" y="179701"/>
                </a:cubicBezTo>
                <a:lnTo>
                  <a:pt x="207347" y="179701"/>
                </a:lnTo>
                <a:cubicBezTo>
                  <a:pt x="214993" y="179701"/>
                  <a:pt x="221170" y="185878"/>
                  <a:pt x="221170" y="193524"/>
                </a:cubicBezTo>
                <a:cubicBezTo>
                  <a:pt x="221170" y="201170"/>
                  <a:pt x="214993" y="207347"/>
                  <a:pt x="207347" y="207347"/>
                </a:cubicBezTo>
                <a:lnTo>
                  <a:pt x="34558" y="207347"/>
                </a:lnTo>
                <a:cubicBezTo>
                  <a:pt x="15465" y="207347"/>
                  <a:pt x="0" y="191882"/>
                  <a:pt x="0" y="172789"/>
                </a:cubicBezTo>
                <a:lnTo>
                  <a:pt x="0" y="27646"/>
                </a:lnTo>
                <a:cubicBezTo>
                  <a:pt x="0" y="20000"/>
                  <a:pt x="6177" y="13823"/>
                  <a:pt x="13823" y="13823"/>
                </a:cubicBezTo>
                <a:close/>
                <a:moveTo>
                  <a:pt x="55293" y="41469"/>
                </a:moveTo>
                <a:cubicBezTo>
                  <a:pt x="55293" y="33823"/>
                  <a:pt x="61470" y="27646"/>
                  <a:pt x="69116" y="27646"/>
                </a:cubicBezTo>
                <a:lnTo>
                  <a:pt x="152054" y="27646"/>
                </a:lnTo>
                <a:cubicBezTo>
                  <a:pt x="159700" y="27646"/>
                  <a:pt x="165878" y="33823"/>
                  <a:pt x="165878" y="41469"/>
                </a:cubicBezTo>
                <a:cubicBezTo>
                  <a:pt x="165878" y="49115"/>
                  <a:pt x="159700" y="55293"/>
                  <a:pt x="152054" y="55293"/>
                </a:cubicBezTo>
                <a:lnTo>
                  <a:pt x="69116" y="55293"/>
                </a:lnTo>
                <a:cubicBezTo>
                  <a:pt x="61470" y="55293"/>
                  <a:pt x="55293" y="49115"/>
                  <a:pt x="55293" y="41469"/>
                </a:cubicBezTo>
                <a:close/>
                <a:moveTo>
                  <a:pt x="69116" y="76027"/>
                </a:moveTo>
                <a:lnTo>
                  <a:pt x="124408" y="76027"/>
                </a:lnTo>
                <a:cubicBezTo>
                  <a:pt x="132054" y="76027"/>
                  <a:pt x="138231" y="82204"/>
                  <a:pt x="138231" y="89850"/>
                </a:cubicBezTo>
                <a:cubicBezTo>
                  <a:pt x="138231" y="97496"/>
                  <a:pt x="132054" y="103673"/>
                  <a:pt x="124408" y="103673"/>
                </a:cubicBezTo>
                <a:lnTo>
                  <a:pt x="69116" y="103673"/>
                </a:lnTo>
                <a:cubicBezTo>
                  <a:pt x="61470" y="103673"/>
                  <a:pt x="55293" y="97496"/>
                  <a:pt x="55293" y="89850"/>
                </a:cubicBezTo>
                <a:cubicBezTo>
                  <a:pt x="55293" y="82204"/>
                  <a:pt x="61470" y="76027"/>
                  <a:pt x="69116" y="76027"/>
                </a:cubicBezTo>
                <a:close/>
                <a:moveTo>
                  <a:pt x="69116" y="124408"/>
                </a:moveTo>
                <a:lnTo>
                  <a:pt x="179701" y="124408"/>
                </a:lnTo>
                <a:cubicBezTo>
                  <a:pt x="187347" y="124408"/>
                  <a:pt x="193524" y="130585"/>
                  <a:pt x="193524" y="138231"/>
                </a:cubicBezTo>
                <a:cubicBezTo>
                  <a:pt x="193524" y="145877"/>
                  <a:pt x="187347" y="152054"/>
                  <a:pt x="179701" y="152054"/>
                </a:cubicBezTo>
                <a:lnTo>
                  <a:pt x="69116" y="152054"/>
                </a:lnTo>
                <a:cubicBezTo>
                  <a:pt x="61470" y="152054"/>
                  <a:pt x="55293" y="145877"/>
                  <a:pt x="55293" y="138231"/>
                </a:cubicBezTo>
                <a:cubicBezTo>
                  <a:pt x="55293" y="130585"/>
                  <a:pt x="61470" y="124408"/>
                  <a:pt x="69116" y="124408"/>
                </a:cubicBez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17" name="Text 14"/>
          <p:cNvSpPr/>
          <p:nvPr/>
        </p:nvSpPr>
        <p:spPr>
          <a:xfrm>
            <a:off x="9477123" y="4164938"/>
            <a:ext cx="976834" cy="258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20000"/>
              </a:lnSpc>
            </a:pPr>
            <a:r>
              <a:rPr lang="en-US" sz="1451" b="1" dirty="0">
                <a:solidFill>
                  <a:srgbClr val="E4E2DD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Consulting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9090147" y="4496477"/>
            <a:ext cx="2893642" cy="3686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90000"/>
              </a:lnSpc>
            </a:pPr>
            <a:r>
              <a:rPr lang="en-US" sz="2612" b="1" dirty="0">
                <a:solidFill>
                  <a:srgbClr val="6AFFAF"/>
                </a:solidFill>
                <a:latin typeface="Liter" pitchFamily="34" charset="0"/>
                <a:ea typeface="Liter" pitchFamily="34" charset="-122"/>
                <a:cs typeface="Liter" pitchFamily="34" charset="-120"/>
              </a:rPr>
              <a:t>10-15%</a:t>
            </a:r>
            <a:endParaRPr lang="en-US" sz="1600" dirty="0"/>
          </a:p>
        </p:txBody>
      </p:sp>
      <p:sp>
        <p:nvSpPr>
          <p:cNvPr id="19" name="Text 16"/>
          <p:cNvSpPr/>
          <p:nvPr/>
        </p:nvSpPr>
        <p:spPr>
          <a:xfrm>
            <a:off x="9090147" y="4938529"/>
            <a:ext cx="2801488" cy="2211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Efficiëntere analyses</a:t>
            </a: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8888560" y="5417479"/>
            <a:ext cx="2929351" cy="1437605"/>
          </a:xfrm>
          <a:custGeom>
            <a:avLst/>
            <a:gdLst/>
            <a:ahLst/>
            <a:cxnLst/>
            <a:rect l="l" t="t" r="r" b="b"/>
            <a:pathLst>
              <a:path w="2929351" h="1437605">
                <a:moveTo>
                  <a:pt x="0" y="0"/>
                </a:moveTo>
                <a:lnTo>
                  <a:pt x="2929351" y="0"/>
                </a:lnTo>
                <a:lnTo>
                  <a:pt x="2929351" y="1437605"/>
                </a:lnTo>
                <a:lnTo>
                  <a:pt x="0" y="1437605"/>
                </a:lnTo>
                <a:lnTo>
                  <a:pt x="0" y="0"/>
                </a:lnTo>
                <a:close/>
              </a:path>
            </a:pathLst>
          </a:custGeom>
          <a:solidFill>
            <a:srgbClr val="6AFFAF">
              <a:alpha val="5098"/>
            </a:srgbClr>
          </a:solidFill>
          <a:ln/>
        </p:spPr>
      </p:sp>
      <p:sp>
        <p:nvSpPr>
          <p:cNvPr id="21" name="Shape 18"/>
          <p:cNvSpPr/>
          <p:nvPr/>
        </p:nvSpPr>
        <p:spPr>
          <a:xfrm>
            <a:off x="8888560" y="5417479"/>
            <a:ext cx="34558" cy="1437605"/>
          </a:xfrm>
          <a:custGeom>
            <a:avLst/>
            <a:gdLst/>
            <a:ahLst/>
            <a:cxnLst/>
            <a:rect l="l" t="t" r="r" b="b"/>
            <a:pathLst>
              <a:path w="34558" h="1437605">
                <a:moveTo>
                  <a:pt x="0" y="0"/>
                </a:moveTo>
                <a:lnTo>
                  <a:pt x="34558" y="0"/>
                </a:lnTo>
                <a:lnTo>
                  <a:pt x="34558" y="1437605"/>
                </a:lnTo>
                <a:lnTo>
                  <a:pt x="0" y="1437605"/>
                </a:lnTo>
                <a:lnTo>
                  <a:pt x="0" y="0"/>
                </a:lnTo>
                <a:close/>
              </a:path>
            </a:pathLst>
          </a:custGeom>
          <a:solidFill>
            <a:srgbClr val="6AFFAF"/>
          </a:solidFill>
          <a:ln/>
        </p:spPr>
      </p:sp>
      <p:sp>
        <p:nvSpPr>
          <p:cNvPr id="22" name="Text 19"/>
          <p:cNvSpPr/>
          <p:nvPr/>
        </p:nvSpPr>
        <p:spPr>
          <a:xfrm>
            <a:off x="9090147" y="5527992"/>
            <a:ext cx="2810703" cy="258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306" b="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Democratisering van Vaardigheden</a:t>
            </a: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9090147" y="5859711"/>
            <a:ext cx="2801488" cy="884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ct val="130000"/>
              </a:lnSpc>
            </a:pPr>
            <a:r>
              <a:rPr lang="en-US" sz="1161" dirty="0">
                <a:solidFill>
                  <a:srgbClr val="E4E2D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Minder ervaren werknemers</a:t>
            </a:r>
            <a:pPr>
              <a:lnSpc>
                <a:spcPct val="130000"/>
              </a:lnSpc>
            </a:pPr>
            <a:r>
              <a:rPr lang="en-US" sz="1161" dirty="0">
                <a:solidFill>
                  <a:srgbClr val="6D6D6D"/>
                </a:solidFill>
                <a:latin typeface="Quattrocento Sans" pitchFamily="34" charset="0"/>
                <a:ea typeface="Quattrocento Sans" pitchFamily="34" charset="-122"/>
                <a:cs typeface="Quattrocento Sans" pitchFamily="34" charset="-120"/>
              </a:rPr>
              <a:t> boeken de grootste winsten, waardoor de prestatiekloof met ervaren collega's wordt verkleind.</a:t>
            </a:r>
            <a:endParaRPr lang="en-US" sz="1600" dirty="0"/>
          </a:p>
        </p:txBody>
      </p:sp>
    </p:spTree>
  </p:cSld>
  <p:clrMapOvr>
    <a:masterClrMapping/>
  </p:clrMapOvr>
  <p:transition>
    <p:fade/>
    <p:spd val="med"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333333"/>
      </a:dk2>
      <a:lt2>
        <a:srgbClr val="eeeeee"/>
      </a:lt2>
      <a:accent1>
        <a:srgbClr val="8daac2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AI-Economie</dc:title>
  <dc:subject>De AI-Economie</dc:subject>
  <dc:creator>Kimi</dc:creator>
  <cp:lastModifiedBy>Kimi</cp:lastModifiedBy>
  <cp:revision>1</cp:revision>
  <dcterms:created xsi:type="dcterms:W3CDTF">2026-01-25T17:53:35Z</dcterms:created>
  <dcterms:modified xsi:type="dcterms:W3CDTF">2026-01-25T17:53:35Z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4" name="AIGC">
    <vt:lpwstr>{"Label":"De AI-Economie","ContentProducer":"001191110108MACG2KBH8F10000","ProduceID":"19bf6417-9692-8526-8000-0000df9d591b","ReservedCode1":"","ContentPropagator":"001191110108MACG2KBH8F20000","PropagateID":"19bf6417-9692-8526-8000-0000df9d591b","ReservedCode2":""}</vt:lpwstr>
  </property>
</Properties>
</file>